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9"/>
  </p:notesMasterIdLst>
  <p:handoutMasterIdLst>
    <p:handoutMasterId r:id="rId20"/>
  </p:handoutMasterIdLst>
  <p:sldIdLst>
    <p:sldId id="256" r:id="rId2"/>
    <p:sldId id="282" r:id="rId3"/>
    <p:sldId id="283" r:id="rId4"/>
    <p:sldId id="257" r:id="rId5"/>
    <p:sldId id="281" r:id="rId6"/>
    <p:sldId id="284" r:id="rId7"/>
    <p:sldId id="259" r:id="rId8"/>
    <p:sldId id="262" r:id="rId9"/>
    <p:sldId id="285" r:id="rId10"/>
    <p:sldId id="270" r:id="rId11"/>
    <p:sldId id="286" r:id="rId12"/>
    <p:sldId id="290" r:id="rId13"/>
    <p:sldId id="291" r:id="rId14"/>
    <p:sldId id="287" r:id="rId15"/>
    <p:sldId id="289" r:id="rId16"/>
    <p:sldId id="294" r:id="rId17"/>
    <p:sldId id="298"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BBA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245" autoAdjust="0"/>
    <p:restoredTop sz="94660"/>
  </p:normalViewPr>
  <p:slideViewPr>
    <p:cSldViewPr>
      <p:cViewPr>
        <p:scale>
          <a:sx n="61" d="100"/>
          <a:sy n="61" d="100"/>
        </p:scale>
        <p:origin x="-1308" y="-168"/>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2E57DA4-D145-4289-803D-8D9D4C934015}" type="datetimeFigureOut">
              <a:rPr lang="en-US" smtClean="0"/>
              <a:pPr/>
              <a:t>2/12/2014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66500F-EE8D-4293-A344-AF5251FA75EE}" type="slidenum">
              <a:rPr lang="en-US" smtClean="0"/>
              <a:pPr/>
              <a:t>‹#›</a:t>
            </a:fld>
            <a:endParaRPr lang="en-US"/>
          </a:p>
        </p:txBody>
      </p:sp>
    </p:spTree>
    <p:extLst>
      <p:ext uri="{BB962C8B-B14F-4D97-AF65-F5344CB8AC3E}">
        <p14:creationId xmlns:p14="http://schemas.microsoft.com/office/powerpoint/2010/main" val="1102118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FEB6D46-E7A5-4A93-A7A6-0177025F2CAA}" type="datetimeFigureOut">
              <a:rPr lang="en-US"/>
              <a:pPr>
                <a:defRPr/>
              </a:pPr>
              <a:t>2/12/2014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EEDCCF9-99C2-4B70-B8F8-94DB1758FF44}" type="slidenum">
              <a:rPr lang="en-US"/>
              <a:pPr>
                <a:defRPr/>
              </a:pPr>
              <a:t>‹#›</a:t>
            </a:fld>
            <a:endParaRPr lang="en-US"/>
          </a:p>
        </p:txBody>
      </p:sp>
    </p:spTree>
    <p:extLst>
      <p:ext uri="{BB962C8B-B14F-4D97-AF65-F5344CB8AC3E}">
        <p14:creationId xmlns:p14="http://schemas.microsoft.com/office/powerpoint/2010/main" val="33233915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1AC36B0-E8C5-48CE-AECC-E5D03E963592}"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D5B5A56-A963-4853-93C2-04B04D88C903}"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EEDCCF9-99C2-4B70-B8F8-94DB1758FF44}"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EEDCCF9-99C2-4B70-B8F8-94DB1758FF44}"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EEDCCF9-99C2-4B70-B8F8-94DB1758FF44}"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EEDCCF9-99C2-4B70-B8F8-94DB1758FF44}"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EEDCCF9-99C2-4B70-B8F8-94DB1758FF44}"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EEDCCF9-99C2-4B70-B8F8-94DB1758FF44}"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82F6B5-D9B6-47B8-945B-2F72EB17F19C}" type="slidenum">
              <a:rPr lang="en-US" smtClean="0">
                <a:latin typeface="Arial" pitchFamily="34" charset="0"/>
              </a:rPr>
              <a:pPr/>
              <a:t>17</a:t>
            </a:fld>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EEDCCF9-99C2-4B70-B8F8-94DB1758FF44}"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EEDCCF9-99C2-4B70-B8F8-94DB1758FF44}"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86ADC3-ABF5-498B-82D9-50E8F1B36CD4}"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626522-7754-4BC0-B34E-10A6DB1D290C}"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EEDCCF9-99C2-4B70-B8F8-94DB1758FF44}"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FCEBB1A-A4DF-4D3C-88E4-287A9E07BAF4}"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CA60F2-49A1-483A-B04D-FDC399227971}"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EEDCCF9-99C2-4B70-B8F8-94DB1758FF44}"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8195"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US" altLang="en-US"/>
          </a:p>
        </p:txBody>
      </p:sp>
      <p:sp>
        <p:nvSpPr>
          <p:cNvPr id="8196"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US" altLang="en-US"/>
          </a:p>
        </p:txBody>
      </p:sp>
      <p:sp>
        <p:nvSpPr>
          <p:cNvPr id="38" name="Rectangle 5"/>
          <p:cNvSpPr>
            <a:spLocks noGrp="1" noChangeArrowheads="1"/>
          </p:cNvSpPr>
          <p:nvPr>
            <p:ph type="dt" sz="half" idx="10"/>
          </p:nvPr>
        </p:nvSpPr>
        <p:spPr/>
        <p:txBody>
          <a:bodyPr/>
          <a:lstStyle>
            <a:lvl1pPr>
              <a:defRPr/>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a:lvl1pPr>
          </a:lstStyle>
          <a:p>
            <a:pPr>
              <a:defRPr/>
            </a:pPr>
            <a:fld id="{44826642-BF15-470F-AFD4-99D1909A2F5C}" type="slidenum">
              <a:rPr lang="en-US" altLang="en-US"/>
              <a:pPr>
                <a:defRPr/>
              </a:pPr>
              <a:t>‹#›</a:t>
            </a:fld>
            <a:endParaRPr lang="en-US" altLang="en-US"/>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8B8D6FB7-AF85-4A19-B70C-FB4C68DF7639}" type="slidenum">
              <a:rPr lang="en-US" altLang="en-US"/>
              <a:pPr>
                <a:defRPr/>
              </a:pPr>
              <a:t>‹#›</a:t>
            </a:fld>
            <a:endParaRPr lang="en-US" altLang="en-US"/>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91D11CEB-F4B7-4909-BFBF-474A9FBCE0B1}" type="slidenum">
              <a:rPr lang="en-US" altLang="en-US"/>
              <a:pPr>
                <a:defRPr/>
              </a:pPr>
              <a:t>‹#›</a:t>
            </a:fld>
            <a:endParaRPr lang="en-US" altLang="en-US"/>
          </a:p>
        </p:txBody>
      </p:sp>
    </p:spTree>
  </p:cSld>
  <p:clrMapOvr>
    <a:masterClrMapping/>
  </p:clrMapOvr>
  <p:transition spd="med">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EFC9CAA1-F84E-4C63-A4A2-ACCC1F1424DE}" type="slidenum">
              <a:rPr lang="en-US" altLang="en-US"/>
              <a:pPr>
                <a:defRPr/>
              </a:pPr>
              <a:t>‹#›</a:t>
            </a:fld>
            <a:endParaRPr lang="en-US" altLang="en-US"/>
          </a:p>
        </p:txBody>
      </p:sp>
    </p:spTree>
  </p:cSld>
  <p:clrMapOvr>
    <a:masterClrMapping/>
  </p:clrMapOvr>
  <p:transition spd="med">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7"/>
          <p:cNvSpPr>
            <a:spLocks noGrp="1" noChangeArrowheads="1"/>
          </p:cNvSpPr>
          <p:nvPr>
            <p:ph type="sldNum" sz="quarter" idx="12"/>
          </p:nvPr>
        </p:nvSpPr>
        <p:spPr>
          <a:ln/>
        </p:spPr>
        <p:txBody>
          <a:bodyPr/>
          <a:lstStyle>
            <a:lvl1pPr>
              <a:defRPr/>
            </a:lvl1pPr>
          </a:lstStyle>
          <a:p>
            <a:pPr>
              <a:defRPr/>
            </a:pPr>
            <a:fld id="{825112EA-1BA2-405A-ADAB-7D2C6B50A42F}" type="slidenum">
              <a:rPr lang="en-US" altLang="en-US"/>
              <a:pPr>
                <a:defRPr/>
              </a:pPr>
              <a:t>‹#›</a:t>
            </a:fld>
            <a:endParaRPr lang="en-US" altLang="en-US"/>
          </a:p>
        </p:txBody>
      </p:sp>
    </p:spTree>
  </p:cSld>
  <p:clrMapOvr>
    <a:masterClrMapping/>
  </p:clrMapOvr>
  <p:transition spd="med">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719263"/>
            <a:ext cx="8229600" cy="4411662"/>
          </a:xfrm>
        </p:spPr>
        <p:txBody>
          <a:bodyPr/>
          <a:lstStyle/>
          <a:p>
            <a:pPr lvl="0"/>
            <a:r>
              <a:rPr lang="en-US" noProof="0" smtClean="0"/>
              <a:t>Click icon to add table</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88F69275-1590-4D5C-8D63-7528D428303D}" type="slidenum">
              <a:rPr lang="en-US" altLang="en-US"/>
              <a:pPr>
                <a:defRPr/>
              </a:pPr>
              <a:t>‹#›</a:t>
            </a:fld>
            <a:endParaRPr lang="en-US" altLang="en-US"/>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CE72B7BB-D984-4A4D-AE24-88752FD25D73}" type="slidenum">
              <a:rPr lang="en-US" altLang="en-US"/>
              <a:pPr>
                <a:defRPr/>
              </a:pPr>
              <a:t>‹#›</a:t>
            </a:fld>
            <a:endParaRPr lang="en-US" altLang="en-US"/>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CEEC99D4-4525-457E-B648-F5473FD94743}" type="slidenum">
              <a:rPr lang="en-US" altLang="en-US"/>
              <a:pPr>
                <a:defRPr/>
              </a:pPr>
              <a:t>‹#›</a:t>
            </a:fld>
            <a:endParaRPr lang="en-US" altLang="en-US"/>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DF6724D3-A09A-45B8-A677-33D2F3EDEB20}" type="slidenum">
              <a:rPr lang="en-US" altLang="en-US"/>
              <a:pPr>
                <a:defRPr/>
              </a:pPr>
              <a:t>‹#›</a:t>
            </a:fld>
            <a:endParaRPr lang="en-US" alt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B08B67EC-9DD3-4127-956A-8838A973433B}" type="slidenum">
              <a:rPr lang="en-US" altLang="en-US"/>
              <a:pPr>
                <a:defRPr/>
              </a:pPr>
              <a:t>‹#›</a:t>
            </a:fld>
            <a:endParaRPr lang="en-US" altLang="en-US"/>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57DDDE08-2D51-4126-80FC-14313FCEA2F3}" type="slidenum">
              <a:rPr lang="en-US" altLang="en-US"/>
              <a:pPr>
                <a:defRPr/>
              </a:pPr>
              <a:t>‹#›</a:t>
            </a:fld>
            <a:endParaRPr lang="en-US" altLang="en-US"/>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A1A239B7-176F-49EE-95EF-AC906EFCD0A7}" type="slidenum">
              <a:rPr lang="en-US" altLang="en-US"/>
              <a:pPr>
                <a:defRPr/>
              </a:pPr>
              <a:t>‹#›</a:t>
            </a:fld>
            <a:endParaRPr lang="en-US" altLang="en-US"/>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F21D14BF-81B3-45F6-8F21-463252C93E6F}" type="slidenum">
              <a:rPr lang="en-US" altLang="en-US"/>
              <a:pPr>
                <a:defRPr/>
              </a:pPr>
              <a:t>‹#›</a:t>
            </a:fld>
            <a:endParaRPr lang="en-US" altLang="en-US"/>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F09451E7-05D2-4EF1-96B6-65E1694CEAEE}" type="slidenum">
              <a:rPr lang="en-US" altLang="en-US"/>
              <a:pPr>
                <a:defRPr/>
              </a:pPr>
              <a:t>‹#›</a:t>
            </a:fld>
            <a:endParaRPr lang="en-US" altLang="en-US"/>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blipFill dpi="0" rotWithShape="1">
          <a:blip r:embed="rId16" cstate="print"/>
          <a:srcRect/>
          <a:tile tx="0" ty="0" sx="100000" sy="100000" flip="none" algn="tl"/>
        </a:blipFill>
        <a:effectLst/>
      </p:bgPr>
    </p:bg>
    <p:spTree>
      <p:nvGrpSpPr>
        <p:cNvPr id="1" name=""/>
        <p:cNvGrpSpPr/>
        <p:nvPr/>
      </p:nvGrpSpPr>
      <p:grpSpPr>
        <a:xfrm>
          <a:off x="0" y="0"/>
          <a:ext cx="0" cy="0"/>
          <a:chOff x="0" y="0"/>
          <a:chExt cx="0" cy="0"/>
        </a:xfrm>
      </p:grpSpPr>
      <p:sp>
        <p:nvSpPr>
          <p:cNvPr id="7170"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173"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7174"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ltLang="en-US"/>
          </a:p>
        </p:txBody>
      </p:sp>
      <p:sp>
        <p:nvSpPr>
          <p:cNvPr id="7175"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444B8A55-72DB-406F-8029-00A98C533A76}"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7177"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7178"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7179" name="Oval 11"/>
            <p:cNvSpPr>
              <a:spLocks noChangeArrowheads="1"/>
            </p:cNvSpPr>
            <p:nvPr/>
          </p:nvSpPr>
          <p:spPr bwMode="auto">
            <a:xfrm>
              <a:off x="5360" y="960"/>
              <a:ext cx="78" cy="80"/>
            </a:xfrm>
            <a:prstGeom prst="ellipse">
              <a:avLst/>
            </a:prstGeom>
            <a:solidFill>
              <a:schemeClr val="tx2"/>
            </a:solidFill>
            <a:ln w="9525">
              <a:noFill/>
              <a:round/>
              <a:headEnd/>
              <a:tailEnd/>
            </a:ln>
            <a:effectLst/>
          </p:spPr>
          <p:txBody>
            <a:bodyPr wrap="none" anchor="ctr"/>
            <a:lstStyle/>
            <a:p>
              <a:pPr>
                <a:defRPr/>
              </a:pPr>
              <a:endParaRPr lang="en-US"/>
            </a:p>
          </p:txBody>
        </p:sp>
        <p:sp>
          <p:nvSpPr>
            <p:cNvPr id="7180" name="Oval 12"/>
            <p:cNvSpPr>
              <a:spLocks noChangeArrowheads="1"/>
            </p:cNvSpPr>
            <p:nvPr/>
          </p:nvSpPr>
          <p:spPr bwMode="auto">
            <a:xfrm>
              <a:off x="5136" y="1072"/>
              <a:ext cx="80" cy="78"/>
            </a:xfrm>
            <a:prstGeom prst="ellipse">
              <a:avLst/>
            </a:prstGeom>
            <a:solidFill>
              <a:schemeClr val="tx2"/>
            </a:solidFill>
            <a:ln w="9525">
              <a:noFill/>
              <a:round/>
              <a:headEnd/>
              <a:tailEnd/>
            </a:ln>
            <a:effectLst/>
          </p:spPr>
          <p:txBody>
            <a:bodyPr wrap="none" anchor="ctr"/>
            <a:lstStyle/>
            <a:p>
              <a:pPr>
                <a:defRPr/>
              </a:pPr>
              <a:endParaRPr lang="en-US"/>
            </a:p>
          </p:txBody>
        </p:sp>
        <p:sp>
          <p:nvSpPr>
            <p:cNvPr id="7181" name="Oval 13"/>
            <p:cNvSpPr>
              <a:spLocks noChangeArrowheads="1"/>
            </p:cNvSpPr>
            <p:nvPr/>
          </p:nvSpPr>
          <p:spPr bwMode="auto">
            <a:xfrm>
              <a:off x="5248" y="1072"/>
              <a:ext cx="79" cy="78"/>
            </a:xfrm>
            <a:prstGeom prst="ellipse">
              <a:avLst/>
            </a:prstGeom>
            <a:solidFill>
              <a:schemeClr val="tx2"/>
            </a:solidFill>
            <a:ln w="9525">
              <a:noFill/>
              <a:round/>
              <a:headEnd/>
              <a:tailEnd/>
            </a:ln>
            <a:effectLst/>
          </p:spPr>
          <p:txBody>
            <a:bodyPr wrap="none" anchor="ctr"/>
            <a:lstStyle/>
            <a:p>
              <a:pPr>
                <a:defRPr/>
              </a:pPr>
              <a:endParaRPr lang="en-US"/>
            </a:p>
          </p:txBody>
        </p:sp>
        <p:sp>
          <p:nvSpPr>
            <p:cNvPr id="7182" name="Oval 14"/>
            <p:cNvSpPr>
              <a:spLocks noChangeArrowheads="1"/>
            </p:cNvSpPr>
            <p:nvPr/>
          </p:nvSpPr>
          <p:spPr bwMode="auto">
            <a:xfrm>
              <a:off x="5360" y="1072"/>
              <a:ext cx="78" cy="78"/>
            </a:xfrm>
            <a:prstGeom prst="ellipse">
              <a:avLst/>
            </a:prstGeom>
            <a:solidFill>
              <a:schemeClr val="tx2"/>
            </a:solidFill>
            <a:ln w="9525">
              <a:noFill/>
              <a:round/>
              <a:headEnd/>
              <a:tailEnd/>
            </a:ln>
            <a:effectLst/>
          </p:spPr>
          <p:txBody>
            <a:bodyPr wrap="none" anchor="ctr"/>
            <a:lstStyle/>
            <a:p>
              <a:pPr>
                <a:defRPr/>
              </a:pPr>
              <a:endParaRPr lang="en-US"/>
            </a:p>
          </p:txBody>
        </p:sp>
        <p:sp>
          <p:nvSpPr>
            <p:cNvPr id="7183" name="Oval 15"/>
            <p:cNvSpPr>
              <a:spLocks noChangeArrowheads="1"/>
            </p:cNvSpPr>
            <p:nvPr/>
          </p:nvSpPr>
          <p:spPr bwMode="auto">
            <a:xfrm>
              <a:off x="5472" y="1072"/>
              <a:ext cx="78" cy="78"/>
            </a:xfrm>
            <a:prstGeom prst="ellipse">
              <a:avLst/>
            </a:prstGeom>
            <a:solidFill>
              <a:schemeClr val="accent2"/>
            </a:solidFill>
            <a:ln w="9525">
              <a:noFill/>
              <a:round/>
              <a:headEnd/>
              <a:tailEnd/>
            </a:ln>
            <a:effectLst/>
          </p:spPr>
          <p:txBody>
            <a:bodyPr wrap="none" anchor="ctr"/>
            <a:lstStyle/>
            <a:p>
              <a:pPr>
                <a:defRPr/>
              </a:pPr>
              <a:endParaRPr lang="en-US"/>
            </a:p>
          </p:txBody>
        </p:sp>
        <p:sp>
          <p:nvSpPr>
            <p:cNvPr id="7184" name="Oval 16"/>
            <p:cNvSpPr>
              <a:spLocks noChangeArrowheads="1"/>
            </p:cNvSpPr>
            <p:nvPr/>
          </p:nvSpPr>
          <p:spPr bwMode="auto">
            <a:xfrm>
              <a:off x="5136" y="1184"/>
              <a:ext cx="80" cy="78"/>
            </a:xfrm>
            <a:prstGeom prst="ellipse">
              <a:avLst/>
            </a:prstGeom>
            <a:solidFill>
              <a:schemeClr val="tx2"/>
            </a:solidFill>
            <a:ln w="9525">
              <a:noFill/>
              <a:round/>
              <a:headEnd/>
              <a:tailEnd/>
            </a:ln>
            <a:effectLst/>
          </p:spPr>
          <p:txBody>
            <a:bodyPr wrap="none" anchor="ctr"/>
            <a:lstStyle/>
            <a:p>
              <a:pPr>
                <a:defRPr/>
              </a:pPr>
              <a:endParaRPr lang="en-US"/>
            </a:p>
          </p:txBody>
        </p:sp>
        <p:sp>
          <p:nvSpPr>
            <p:cNvPr id="7185" name="Oval 17"/>
            <p:cNvSpPr>
              <a:spLocks noChangeArrowheads="1"/>
            </p:cNvSpPr>
            <p:nvPr/>
          </p:nvSpPr>
          <p:spPr bwMode="auto">
            <a:xfrm>
              <a:off x="5248" y="1184"/>
              <a:ext cx="79" cy="78"/>
            </a:xfrm>
            <a:prstGeom prst="ellipse">
              <a:avLst/>
            </a:prstGeom>
            <a:solidFill>
              <a:schemeClr val="tx2"/>
            </a:solidFill>
            <a:ln w="9525">
              <a:noFill/>
              <a:round/>
              <a:headEnd/>
              <a:tailEnd/>
            </a:ln>
            <a:effectLst/>
          </p:spPr>
          <p:txBody>
            <a:bodyPr wrap="none" anchor="ctr"/>
            <a:lstStyle/>
            <a:p>
              <a:pPr>
                <a:defRPr/>
              </a:pPr>
              <a:endParaRPr lang="en-US"/>
            </a:p>
          </p:txBody>
        </p:sp>
        <p:sp>
          <p:nvSpPr>
            <p:cNvPr id="7186" name="Oval 18"/>
            <p:cNvSpPr>
              <a:spLocks noChangeArrowheads="1"/>
            </p:cNvSpPr>
            <p:nvPr/>
          </p:nvSpPr>
          <p:spPr bwMode="auto">
            <a:xfrm>
              <a:off x="5360" y="1184"/>
              <a:ext cx="78" cy="78"/>
            </a:xfrm>
            <a:prstGeom prst="ellipse">
              <a:avLst/>
            </a:prstGeom>
            <a:solidFill>
              <a:schemeClr val="accent2"/>
            </a:solidFill>
            <a:ln w="9525">
              <a:noFill/>
              <a:round/>
              <a:headEnd/>
              <a:tailEnd/>
            </a:ln>
            <a:effectLst/>
          </p:spPr>
          <p:txBody>
            <a:bodyPr wrap="none" anchor="ctr"/>
            <a:lstStyle/>
            <a:p>
              <a:pPr>
                <a:defRPr/>
              </a:pPr>
              <a:endParaRPr lang="en-US"/>
            </a:p>
          </p:txBody>
        </p:sp>
        <p:sp>
          <p:nvSpPr>
            <p:cNvPr id="7187" name="Oval 19"/>
            <p:cNvSpPr>
              <a:spLocks noChangeArrowheads="1"/>
            </p:cNvSpPr>
            <p:nvPr/>
          </p:nvSpPr>
          <p:spPr bwMode="auto">
            <a:xfrm>
              <a:off x="5472" y="1184"/>
              <a:ext cx="78" cy="78"/>
            </a:xfrm>
            <a:prstGeom prst="ellipse">
              <a:avLst/>
            </a:prstGeom>
            <a:solidFill>
              <a:schemeClr val="accent2"/>
            </a:solidFill>
            <a:ln w="9525">
              <a:noFill/>
              <a:round/>
              <a:headEnd/>
              <a:tailEnd/>
            </a:ln>
            <a:effectLst/>
          </p:spPr>
          <p:txBody>
            <a:bodyPr wrap="none" anchor="ctr"/>
            <a:lstStyle/>
            <a:p>
              <a:pPr>
                <a:defRPr/>
              </a:pPr>
              <a:endParaRPr lang="en-US"/>
            </a:p>
          </p:txBody>
        </p:sp>
        <p:sp>
          <p:nvSpPr>
            <p:cNvPr id="7188" name="Oval 20"/>
            <p:cNvSpPr>
              <a:spLocks noChangeArrowheads="1"/>
            </p:cNvSpPr>
            <p:nvPr/>
          </p:nvSpPr>
          <p:spPr bwMode="auto">
            <a:xfrm>
              <a:off x="5584" y="1184"/>
              <a:ext cx="80" cy="78"/>
            </a:xfrm>
            <a:prstGeom prst="ellipse">
              <a:avLst/>
            </a:prstGeom>
            <a:solidFill>
              <a:schemeClr val="accent1"/>
            </a:solidFill>
            <a:ln w="9525">
              <a:noFill/>
              <a:round/>
              <a:headEnd/>
              <a:tailEnd/>
            </a:ln>
            <a:effectLst/>
          </p:spPr>
          <p:txBody>
            <a:bodyPr wrap="none" anchor="ctr"/>
            <a:lstStyle/>
            <a:p>
              <a:pPr>
                <a:defRPr/>
              </a:pPr>
              <a:endParaRPr lang="en-US"/>
            </a:p>
          </p:txBody>
        </p:sp>
        <p:sp>
          <p:nvSpPr>
            <p:cNvPr id="7189"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7190"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7191" name="Oval 23"/>
            <p:cNvSpPr>
              <a:spLocks noChangeArrowheads="1"/>
            </p:cNvSpPr>
            <p:nvPr/>
          </p:nvSpPr>
          <p:spPr bwMode="auto">
            <a:xfrm>
              <a:off x="5360" y="1296"/>
              <a:ext cx="78"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7192" name="Oval 24"/>
            <p:cNvSpPr>
              <a:spLocks noChangeArrowheads="1"/>
            </p:cNvSpPr>
            <p:nvPr/>
          </p:nvSpPr>
          <p:spPr bwMode="auto">
            <a:xfrm>
              <a:off x="5472" y="1296"/>
              <a:ext cx="78"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7193"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7194"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7195" name="Oval 27"/>
            <p:cNvSpPr>
              <a:spLocks noChangeArrowheads="1"/>
            </p:cNvSpPr>
            <p:nvPr/>
          </p:nvSpPr>
          <p:spPr bwMode="auto">
            <a:xfrm>
              <a:off x="5360" y="1408"/>
              <a:ext cx="78"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7196" name="Oval 28"/>
            <p:cNvSpPr>
              <a:spLocks noChangeArrowheads="1"/>
            </p:cNvSpPr>
            <p:nvPr/>
          </p:nvSpPr>
          <p:spPr bwMode="auto">
            <a:xfrm>
              <a:off x="5472" y="1408"/>
              <a:ext cx="78"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7197"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7198"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7199"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7200" name="Oval 32"/>
            <p:cNvSpPr>
              <a:spLocks noChangeArrowheads="1"/>
            </p:cNvSpPr>
            <p:nvPr/>
          </p:nvSpPr>
          <p:spPr bwMode="auto">
            <a:xfrm>
              <a:off x="5360" y="1520"/>
              <a:ext cx="78"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7201" name="Oval 33"/>
            <p:cNvSpPr>
              <a:spLocks noChangeArrowheads="1"/>
            </p:cNvSpPr>
            <p:nvPr/>
          </p:nvSpPr>
          <p:spPr bwMode="auto">
            <a:xfrm>
              <a:off x="5472" y="1520"/>
              <a:ext cx="78"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7202" name="Oval 34"/>
            <p:cNvSpPr>
              <a:spLocks noChangeArrowheads="1"/>
            </p:cNvSpPr>
            <p:nvPr/>
          </p:nvSpPr>
          <p:spPr bwMode="auto">
            <a:xfrm>
              <a:off x="5136" y="1632"/>
              <a:ext cx="80" cy="78"/>
            </a:xfrm>
            <a:prstGeom prst="ellipse">
              <a:avLst/>
            </a:prstGeom>
            <a:solidFill>
              <a:schemeClr val="accent1"/>
            </a:solidFill>
            <a:ln w="9525">
              <a:noFill/>
              <a:round/>
              <a:headEnd/>
              <a:tailEnd/>
            </a:ln>
            <a:effectLst/>
          </p:spPr>
          <p:txBody>
            <a:bodyPr wrap="none" anchor="ctr"/>
            <a:lstStyle/>
            <a:p>
              <a:pPr>
                <a:defRPr/>
              </a:pPr>
              <a:endParaRPr lang="en-US"/>
            </a:p>
          </p:txBody>
        </p:sp>
        <p:sp>
          <p:nvSpPr>
            <p:cNvPr id="7203" name="Oval 35"/>
            <p:cNvSpPr>
              <a:spLocks noChangeArrowheads="1"/>
            </p:cNvSpPr>
            <p:nvPr/>
          </p:nvSpPr>
          <p:spPr bwMode="auto">
            <a:xfrm>
              <a:off x="5248" y="1632"/>
              <a:ext cx="79" cy="78"/>
            </a:xfrm>
            <a:prstGeom prst="ellipse">
              <a:avLst/>
            </a:prstGeom>
            <a:solidFill>
              <a:schemeClr val="accent1"/>
            </a:solidFill>
            <a:ln w="9525">
              <a:noFill/>
              <a:round/>
              <a:headEnd/>
              <a:tailEnd/>
            </a:ln>
            <a:effectLst/>
          </p:spPr>
          <p:txBody>
            <a:bodyPr wrap="none" anchor="ctr"/>
            <a:lstStyle/>
            <a:p>
              <a:pPr>
                <a:defRPr/>
              </a:pPr>
              <a:endParaRPr lang="en-US"/>
            </a:p>
          </p:txBody>
        </p:sp>
        <p:sp>
          <p:nvSpPr>
            <p:cNvPr id="7204" name="Oval 36"/>
            <p:cNvSpPr>
              <a:spLocks noChangeArrowheads="1"/>
            </p:cNvSpPr>
            <p:nvPr/>
          </p:nvSpPr>
          <p:spPr bwMode="auto">
            <a:xfrm>
              <a:off x="5360" y="1632"/>
              <a:ext cx="78" cy="78"/>
            </a:xfrm>
            <a:prstGeom prst="ellipse">
              <a:avLst/>
            </a:prstGeom>
            <a:solidFill>
              <a:schemeClr val="folHlink"/>
            </a:solidFill>
            <a:ln w="9525">
              <a:noFill/>
              <a:round/>
              <a:headEnd/>
              <a:tailEnd/>
            </a:ln>
            <a:effectLst/>
          </p:spPr>
          <p:txBody>
            <a:bodyPr wrap="none" anchor="ctr"/>
            <a:lstStyle/>
            <a:p>
              <a:pPr>
                <a:defRPr/>
              </a:pPr>
              <a:endParaRPr lang="en-US"/>
            </a:p>
          </p:txBody>
        </p:sp>
        <p:sp>
          <p:nvSpPr>
            <p:cNvPr id="7205" name="Oval 37"/>
            <p:cNvSpPr>
              <a:spLocks noChangeArrowheads="1"/>
            </p:cNvSpPr>
            <p:nvPr/>
          </p:nvSpPr>
          <p:spPr bwMode="auto">
            <a:xfrm>
              <a:off x="5472" y="1632"/>
              <a:ext cx="78" cy="78"/>
            </a:xfrm>
            <a:prstGeom prst="ellipse">
              <a:avLst/>
            </a:prstGeom>
            <a:solidFill>
              <a:schemeClr val="folHlink"/>
            </a:solidFill>
            <a:ln w="9525">
              <a:noFill/>
              <a:round/>
              <a:headEnd/>
              <a:tailEnd/>
            </a:ln>
            <a:effectLst/>
          </p:spPr>
          <p:txBody>
            <a:bodyPr wrap="none" anchor="ctr"/>
            <a:lstStyle/>
            <a:p>
              <a:pPr>
                <a:defRPr/>
              </a:pPr>
              <a:endParaRPr lang="en-US"/>
            </a:p>
          </p:txBody>
        </p:sp>
        <p:sp>
          <p:nvSpPr>
            <p:cNvPr id="7206"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7207" name="Oval 39"/>
            <p:cNvSpPr>
              <a:spLocks noChangeArrowheads="1"/>
            </p:cNvSpPr>
            <p:nvPr/>
          </p:nvSpPr>
          <p:spPr bwMode="auto">
            <a:xfrm>
              <a:off x="5472" y="1744"/>
              <a:ext cx="78" cy="80"/>
            </a:xfrm>
            <a:prstGeom prst="ellipse">
              <a:avLst/>
            </a:prstGeom>
            <a:solidFill>
              <a:schemeClr val="folHlink"/>
            </a:solidFill>
            <a:ln w="9525">
              <a:noFill/>
              <a:round/>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95"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Lst>
  <p:transition spd="med">
    <p:fade thruBlk="1"/>
  </p:transition>
  <p:timing>
    <p:tnLst>
      <p:par>
        <p:cTn id="1" dur="indefinite" restart="never" nodeType="tmRoot"/>
      </p:par>
    </p:tnLst>
  </p:timing>
  <p:hf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1" fontAlgn="base" hangingPunct="1">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1" fontAlgn="base" hangingPunct="1">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1" fontAlgn="base" hangingPunct="1">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9.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313083" y="3144078"/>
            <a:ext cx="6640513" cy="2286000"/>
          </a:xfrm>
          <a:ln>
            <a:noFill/>
          </a:ln>
        </p:spPr>
        <p:txBody>
          <a:bodyPr/>
          <a:lstStyle/>
          <a:p>
            <a:pPr algn="l">
              <a:defRPr/>
            </a:pPr>
            <a:r>
              <a:rPr lang="en-US" sz="1800" b="1" dirty="0" smtClean="0">
                <a:solidFill>
                  <a:schemeClr val="tx2">
                    <a:lumMod val="60000"/>
                    <a:lumOff val="40000"/>
                  </a:schemeClr>
                </a:solidFill>
              </a:rPr>
              <a:t>		</a:t>
            </a:r>
            <a:r>
              <a:rPr lang="en-US" sz="1800" b="1" dirty="0" smtClean="0">
                <a:solidFill>
                  <a:schemeClr val="tx2">
                    <a:lumMod val="60000"/>
                    <a:lumOff val="40000"/>
                  </a:schemeClr>
                </a:solidFill>
                <a:effectLst>
                  <a:glow rad="101600">
                    <a:schemeClr val="accent1">
                      <a:satMod val="175000"/>
                      <a:alpha val="40000"/>
                    </a:schemeClr>
                  </a:glow>
                </a:effectLst>
              </a:rPr>
              <a:t> </a:t>
            </a:r>
          </a:p>
          <a:p>
            <a:pPr algn="l">
              <a:defRPr/>
            </a:pPr>
            <a:r>
              <a:rPr lang="en-US" sz="1800" b="1" dirty="0" smtClean="0">
                <a:solidFill>
                  <a:schemeClr val="tx2">
                    <a:lumMod val="60000"/>
                    <a:lumOff val="40000"/>
                  </a:schemeClr>
                </a:solidFill>
                <a:effectLst>
                  <a:glow rad="101600">
                    <a:schemeClr val="accent1">
                      <a:satMod val="175000"/>
                      <a:alpha val="40000"/>
                    </a:schemeClr>
                  </a:glow>
                </a:effectLst>
              </a:rPr>
              <a:t> </a:t>
            </a:r>
            <a:r>
              <a:rPr lang="en-US" sz="2400" b="1" dirty="0" smtClean="0">
                <a:solidFill>
                  <a:schemeClr val="tx2">
                    <a:lumMod val="60000"/>
                    <a:lumOff val="40000"/>
                  </a:schemeClr>
                </a:solidFill>
                <a:effectLst>
                  <a:glow rad="101600">
                    <a:schemeClr val="accent1">
                      <a:satMod val="175000"/>
                      <a:alpha val="40000"/>
                    </a:schemeClr>
                  </a:glow>
                </a:effectLst>
              </a:rPr>
              <a:t>Prepared by :      G. Praveen Kumar</a:t>
            </a:r>
          </a:p>
          <a:p>
            <a:pPr algn="l">
              <a:defRPr/>
            </a:pPr>
            <a:r>
              <a:rPr lang="en-US" sz="2400" b="1" dirty="0" smtClean="0">
                <a:solidFill>
                  <a:schemeClr val="tx2">
                    <a:lumMod val="60000"/>
                    <a:lumOff val="40000"/>
                  </a:schemeClr>
                </a:solidFill>
                <a:effectLst>
                  <a:glow rad="101600">
                    <a:schemeClr val="accent1">
                      <a:satMod val="175000"/>
                      <a:alpha val="40000"/>
                    </a:schemeClr>
                  </a:glow>
                </a:effectLst>
              </a:rPr>
              <a:t>                              Roll No:1009-11-862-028</a:t>
            </a:r>
          </a:p>
          <a:p>
            <a:pPr algn="l">
              <a:defRPr/>
            </a:pPr>
            <a:r>
              <a:rPr lang="en-US" sz="2400" b="1" dirty="0" smtClean="0">
                <a:solidFill>
                  <a:schemeClr val="tx2">
                    <a:lumMod val="60000"/>
                    <a:lumOff val="40000"/>
                  </a:schemeClr>
                </a:solidFill>
                <a:effectLst>
                  <a:glow rad="101600">
                    <a:schemeClr val="accent1">
                      <a:satMod val="175000"/>
                      <a:alpha val="40000"/>
                    </a:schemeClr>
                  </a:glow>
                </a:effectLst>
              </a:rPr>
              <a:t>		        M.C.A III </a:t>
            </a:r>
            <a:r>
              <a:rPr lang="en-US" sz="2400" b="1" dirty="0" smtClean="0">
                <a:solidFill>
                  <a:schemeClr val="tx2">
                    <a:lumMod val="60000"/>
                    <a:lumOff val="40000"/>
                  </a:schemeClr>
                </a:solidFill>
                <a:effectLst>
                  <a:glow rad="101600">
                    <a:schemeClr val="accent1">
                      <a:satMod val="175000"/>
                      <a:alpha val="40000"/>
                    </a:schemeClr>
                  </a:glow>
                </a:effectLst>
              </a:rPr>
              <a:t>Year II </a:t>
            </a:r>
            <a:r>
              <a:rPr lang="en-US" sz="2400" b="1" dirty="0" err="1" smtClean="0">
                <a:solidFill>
                  <a:schemeClr val="tx2">
                    <a:lumMod val="60000"/>
                    <a:lumOff val="40000"/>
                  </a:schemeClr>
                </a:solidFill>
                <a:effectLst>
                  <a:glow rad="101600">
                    <a:schemeClr val="accent1">
                      <a:satMod val="175000"/>
                      <a:alpha val="40000"/>
                    </a:schemeClr>
                  </a:glow>
                </a:effectLst>
              </a:rPr>
              <a:t>sem</a:t>
            </a:r>
            <a:endParaRPr lang="en-US" sz="1800" b="1" dirty="0" smtClean="0">
              <a:solidFill>
                <a:schemeClr val="tx2">
                  <a:lumMod val="60000"/>
                  <a:lumOff val="40000"/>
                </a:schemeClr>
              </a:solidFill>
              <a:effectLst>
                <a:glow rad="101600">
                  <a:schemeClr val="accent1">
                    <a:satMod val="175000"/>
                    <a:alpha val="40000"/>
                  </a:schemeClr>
                </a:glow>
              </a:effectLst>
            </a:endParaRPr>
          </a:p>
          <a:p>
            <a:pPr algn="l">
              <a:defRPr/>
            </a:pPr>
            <a:endParaRPr lang="en-US" sz="1800" b="1" dirty="0" smtClean="0">
              <a:solidFill>
                <a:schemeClr val="tx2">
                  <a:lumMod val="60000"/>
                  <a:lumOff val="40000"/>
                </a:schemeClr>
              </a:solidFill>
              <a:effectLst>
                <a:glow rad="101600">
                  <a:schemeClr val="accent1">
                    <a:satMod val="175000"/>
                    <a:alpha val="40000"/>
                  </a:schemeClr>
                </a:glow>
              </a:effectLst>
            </a:endParaRPr>
          </a:p>
          <a:p>
            <a:pPr algn="l">
              <a:defRPr/>
            </a:pPr>
            <a:r>
              <a:rPr lang="en-US" sz="1800" b="1" dirty="0" smtClean="0">
                <a:solidFill>
                  <a:schemeClr val="tx2">
                    <a:lumMod val="60000"/>
                    <a:lumOff val="40000"/>
                  </a:schemeClr>
                </a:solidFill>
                <a:effectLst>
                  <a:glow rad="101600">
                    <a:schemeClr val="accent1">
                      <a:satMod val="175000"/>
                      <a:alpha val="40000"/>
                    </a:schemeClr>
                  </a:glow>
                </a:effectLst>
              </a:rPr>
              <a:t>                      </a:t>
            </a:r>
            <a:endParaRPr lang="en-US" sz="2000" b="1" dirty="0" smtClean="0">
              <a:solidFill>
                <a:schemeClr val="tx2">
                  <a:lumMod val="60000"/>
                  <a:lumOff val="40000"/>
                </a:schemeClr>
              </a:solidFill>
              <a:effectLst>
                <a:glow rad="101600">
                  <a:schemeClr val="accent1">
                    <a:satMod val="175000"/>
                    <a:alpha val="40000"/>
                  </a:schemeClr>
                </a:glow>
              </a:effectLst>
            </a:endParaRPr>
          </a:p>
        </p:txBody>
      </p:sp>
      <p:sp>
        <p:nvSpPr>
          <p:cNvPr id="2054" name="Text Box 6"/>
          <p:cNvSpPr txBox="1">
            <a:spLocks noChangeArrowheads="1"/>
          </p:cNvSpPr>
          <p:nvPr/>
        </p:nvSpPr>
        <p:spPr bwMode="auto">
          <a:xfrm>
            <a:off x="1219200" y="5410200"/>
            <a:ext cx="5562600" cy="369332"/>
          </a:xfrm>
          <a:prstGeom prst="rect">
            <a:avLst/>
          </a:prstGeom>
          <a:noFill/>
          <a:ln w="9525">
            <a:noFill/>
            <a:miter lim="800000"/>
            <a:headEnd/>
            <a:tailEnd/>
          </a:ln>
        </p:spPr>
        <p:txBody>
          <a:bodyPr>
            <a:spAutoFit/>
          </a:bodyPr>
          <a:lstStyle/>
          <a:p>
            <a:pPr>
              <a:spcBef>
                <a:spcPct val="50000"/>
              </a:spcBef>
            </a:pPr>
            <a:endParaRPr lang="en-US" b="1" dirty="0">
              <a:solidFill>
                <a:schemeClr val="tx2">
                  <a:lumMod val="60000"/>
                  <a:lumOff val="40000"/>
                </a:schemeClr>
              </a:solidFill>
            </a:endParaRPr>
          </a:p>
        </p:txBody>
      </p:sp>
      <p:pic>
        <p:nvPicPr>
          <p:cNvPr id="3076" name="Picture 7" descr="BD14516_"/>
          <p:cNvPicPr>
            <a:picLocks noChangeAspect="1" noChangeArrowheads="1"/>
          </p:cNvPicPr>
          <p:nvPr/>
        </p:nvPicPr>
        <p:blipFill>
          <a:blip r:embed="rId3" cstate="print"/>
          <a:srcRect/>
          <a:stretch>
            <a:fillRect/>
          </a:stretch>
        </p:blipFill>
        <p:spPr bwMode="auto">
          <a:xfrm>
            <a:off x="304800" y="5547360"/>
            <a:ext cx="6934200" cy="115570"/>
          </a:xfrm>
          <a:prstGeom prst="rect">
            <a:avLst/>
          </a:prstGeom>
          <a:noFill/>
          <a:ln w="9525">
            <a:noFill/>
            <a:miter lim="800000"/>
            <a:headEnd/>
            <a:tailEnd/>
          </a:ln>
        </p:spPr>
      </p:pic>
      <p:sp>
        <p:nvSpPr>
          <p:cNvPr id="3078" name="TextBox 6"/>
          <p:cNvSpPr txBox="1">
            <a:spLocks noChangeArrowheads="1"/>
          </p:cNvSpPr>
          <p:nvPr/>
        </p:nvSpPr>
        <p:spPr bwMode="auto">
          <a:xfrm>
            <a:off x="2819400" y="1066800"/>
            <a:ext cx="4419600" cy="923925"/>
          </a:xfrm>
          <a:prstGeom prst="rect">
            <a:avLst/>
          </a:prstGeom>
          <a:noFill/>
          <a:ln>
            <a:noFill/>
            <a:headEnd/>
            <a:tailEnd/>
          </a:ln>
          <a:effectLst/>
        </p:spPr>
        <p:style>
          <a:lnRef idx="2">
            <a:schemeClr val="accent3"/>
          </a:lnRef>
          <a:fillRef idx="1">
            <a:schemeClr val="lt1"/>
          </a:fillRef>
          <a:effectRef idx="0">
            <a:schemeClr val="accent3"/>
          </a:effectRef>
          <a:fontRef idx="minor">
            <a:schemeClr val="dk1"/>
          </a:fontRef>
        </p:style>
        <p:txBody>
          <a:bodyPr>
            <a:spAutoFit/>
          </a:bodyPr>
          <a:lstStyle/>
          <a:p>
            <a:r>
              <a:rPr lang="en-GB" sz="5400" b="1" dirty="0">
                <a:solidFill>
                  <a:srgbClr val="FF0000"/>
                </a:solidFill>
                <a:effectLst>
                  <a:glow rad="101600">
                    <a:schemeClr val="accent4">
                      <a:satMod val="175000"/>
                      <a:alpha val="40000"/>
                    </a:schemeClr>
                  </a:glow>
                  <a:reflection blurRad="6350" stA="50000" endA="300" endPos="50000" dist="29997" dir="5400000" sy="-100000" algn="bl" rotWithShape="0"/>
                </a:effectLst>
                <a:latin typeface="18thCentury" pitchFamily="2" charset="0"/>
              </a:rPr>
              <a:t>Wi-Fi Technology</a:t>
            </a:r>
            <a:endParaRPr lang="en-US" sz="2800" b="1" dirty="0">
              <a:solidFill>
                <a:srgbClr val="FF0000"/>
              </a:solidFill>
              <a:effectLst>
                <a:glow rad="101600">
                  <a:schemeClr val="accent4">
                    <a:satMod val="175000"/>
                    <a:alpha val="40000"/>
                  </a:schemeClr>
                </a:glow>
                <a:reflection blurRad="6350" stA="50000" endA="300" endPos="50000" dist="29997" dir="5400000" sy="-100000" algn="bl" rotWithShape="0"/>
              </a:effectLst>
              <a:latin typeface="18thCentury" pitchFamily="2" charset="0"/>
            </a:endParaRPr>
          </a:p>
        </p:txBody>
      </p:sp>
      <p:sp>
        <p:nvSpPr>
          <p:cNvPr id="7" name="Slide Number Placeholder 6"/>
          <p:cNvSpPr>
            <a:spLocks noGrp="1"/>
          </p:cNvSpPr>
          <p:nvPr>
            <p:ph type="sldNum" sz="quarter" idx="12"/>
          </p:nvPr>
        </p:nvSpPr>
        <p:spPr/>
        <p:txBody>
          <a:bodyPr/>
          <a:lstStyle/>
          <a:p>
            <a:pPr>
              <a:defRPr/>
            </a:pPr>
            <a:fld id="{44826642-BF15-470F-AFD4-99D1909A2F5C}" type="slidenum">
              <a:rPr lang="en-US" altLang="en-US" smtClean="0"/>
              <a:pPr>
                <a:defRPr/>
              </a:pPr>
              <a:t>1</a:t>
            </a:fld>
            <a:endParaRPr lang="en-US" altLang="en-US" dirty="0"/>
          </a:p>
        </p:txBody>
      </p:sp>
      <p:pic>
        <p:nvPicPr>
          <p:cNvPr id="8" name="صورة 6"/>
          <p:cNvPicPr/>
          <p:nvPr/>
        </p:nvPicPr>
        <p:blipFill>
          <a:blip r:embed="rId4" cstate="print"/>
          <a:srcRect/>
          <a:stretch>
            <a:fillRect/>
          </a:stretch>
        </p:blipFill>
        <p:spPr bwMode="auto">
          <a:xfrm>
            <a:off x="914400" y="838200"/>
            <a:ext cx="1676400" cy="1371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par>
                          <p:cTn id="8" fill="hold">
                            <p:stCondLst>
                              <p:cond delay="2000"/>
                            </p:stCondLst>
                            <p:childTnLst>
                              <p:par>
                                <p:cTn id="9" presetID="29" presetClass="entr" presetSubtype="0" fill="hold" nodeType="afterEffect">
                                  <p:stCondLst>
                                    <p:cond delay="0"/>
                                  </p:stCondLst>
                                  <p:iterate type="lt">
                                    <p:tmPct val="0"/>
                                  </p:iterate>
                                  <p:childTnLst>
                                    <p:set>
                                      <p:cBhvr>
                                        <p:cTn id="10" dur="1" fill="hold">
                                          <p:stCondLst>
                                            <p:cond delay="0"/>
                                          </p:stCondLst>
                                        </p:cTn>
                                        <p:tgtEl>
                                          <p:spTgt spid="3078">
                                            <p:txEl>
                                              <p:pRg st="0" end="0"/>
                                            </p:txEl>
                                          </p:spTgt>
                                        </p:tgtEl>
                                        <p:attrNameLst>
                                          <p:attrName>style.visibility</p:attrName>
                                        </p:attrNameLst>
                                      </p:cBhvr>
                                      <p:to>
                                        <p:strVal val="visible"/>
                                      </p:to>
                                    </p:set>
                                    <p:anim calcmode="lin" valueType="num">
                                      <p:cBhvr>
                                        <p:cTn id="11" dur="1000" fill="hold"/>
                                        <p:tgtEl>
                                          <p:spTgt spid="3078">
                                            <p:txEl>
                                              <p:pRg st="0" end="0"/>
                                            </p:txEl>
                                          </p:spTgt>
                                        </p:tgtEl>
                                        <p:attrNameLst>
                                          <p:attrName>ppt_x</p:attrName>
                                        </p:attrNameLst>
                                      </p:cBhvr>
                                      <p:tavLst>
                                        <p:tav tm="0">
                                          <p:val>
                                            <p:strVal val="#ppt_x-.2"/>
                                          </p:val>
                                        </p:tav>
                                        <p:tav tm="100000">
                                          <p:val>
                                            <p:strVal val="#ppt_x"/>
                                          </p:val>
                                        </p:tav>
                                      </p:tavLst>
                                    </p:anim>
                                    <p:anim calcmode="lin" valueType="num">
                                      <p:cBhvr>
                                        <p:cTn id="12" dur="1000" fill="hold"/>
                                        <p:tgtEl>
                                          <p:spTgt spid="307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3" dur="1000"/>
                                        <p:tgtEl>
                                          <p:spTgt spid="3078">
                                            <p:txEl>
                                              <p:pRg st="0" end="0"/>
                                            </p:txEl>
                                          </p:spTgt>
                                        </p:tgtEl>
                                      </p:cBhvr>
                                    </p:animEffect>
                                  </p:childTnLst>
                                </p:cTn>
                              </p:par>
                            </p:childTnLst>
                          </p:cTn>
                        </p:par>
                        <p:par>
                          <p:cTn id="14" fill="hold">
                            <p:stCondLst>
                              <p:cond delay="3000"/>
                            </p:stCondLst>
                            <p:childTnLst>
                              <p:par>
                                <p:cTn id="15" presetID="14" presetClass="entr" presetSubtype="10" fill="hold" nodeType="afterEffect">
                                  <p:stCondLst>
                                    <p:cond delay="0"/>
                                  </p:stCondLst>
                                  <p:childTnLst>
                                    <p:set>
                                      <p:cBhvr>
                                        <p:cTn id="16" dur="1" fill="hold">
                                          <p:stCondLst>
                                            <p:cond delay="0"/>
                                          </p:stCondLst>
                                        </p:cTn>
                                        <p:tgtEl>
                                          <p:spTgt spid="2051">
                                            <p:txEl>
                                              <p:pRg st="0" end="0"/>
                                            </p:txEl>
                                          </p:spTgt>
                                        </p:tgtEl>
                                        <p:attrNameLst>
                                          <p:attrName>style.visibility</p:attrName>
                                        </p:attrNameLst>
                                      </p:cBhvr>
                                      <p:to>
                                        <p:strVal val="visible"/>
                                      </p:to>
                                    </p:set>
                                    <p:animEffect transition="in" filter="randombar(horizontal)">
                                      <p:cBhvr>
                                        <p:cTn id="17" dur="500"/>
                                        <p:tgtEl>
                                          <p:spTgt spid="2051">
                                            <p:txEl>
                                              <p:pRg st="0" end="0"/>
                                            </p:txEl>
                                          </p:spTgt>
                                        </p:tgtEl>
                                      </p:cBhvr>
                                    </p:animEffect>
                                  </p:childTnLst>
                                </p:cTn>
                              </p:par>
                            </p:childTnLst>
                          </p:cTn>
                        </p:par>
                        <p:par>
                          <p:cTn id="18" fill="hold">
                            <p:stCondLst>
                              <p:cond delay="3500"/>
                            </p:stCondLst>
                            <p:childTnLst>
                              <p:par>
                                <p:cTn id="19" presetID="14" presetClass="entr" presetSubtype="10" fill="hold" nodeType="afterEffect">
                                  <p:stCondLst>
                                    <p:cond delay="0"/>
                                  </p:stCondLst>
                                  <p:childTnLst>
                                    <p:set>
                                      <p:cBhvr>
                                        <p:cTn id="20" dur="1" fill="hold">
                                          <p:stCondLst>
                                            <p:cond delay="0"/>
                                          </p:stCondLst>
                                        </p:cTn>
                                        <p:tgtEl>
                                          <p:spTgt spid="2051">
                                            <p:txEl>
                                              <p:pRg st="1" end="1"/>
                                            </p:txEl>
                                          </p:spTgt>
                                        </p:tgtEl>
                                        <p:attrNameLst>
                                          <p:attrName>style.visibility</p:attrName>
                                        </p:attrNameLst>
                                      </p:cBhvr>
                                      <p:to>
                                        <p:strVal val="visible"/>
                                      </p:to>
                                    </p:set>
                                    <p:animEffect transition="in" filter="randombar(horizontal)">
                                      <p:cBhvr>
                                        <p:cTn id="21" dur="500"/>
                                        <p:tgtEl>
                                          <p:spTgt spid="2051">
                                            <p:txEl>
                                              <p:pRg st="1" end="1"/>
                                            </p:txEl>
                                          </p:spTgt>
                                        </p:tgtEl>
                                      </p:cBhvr>
                                    </p:animEffect>
                                  </p:childTnLst>
                                </p:cTn>
                              </p:par>
                            </p:childTnLst>
                          </p:cTn>
                        </p:par>
                        <p:par>
                          <p:cTn id="22" fill="hold">
                            <p:stCondLst>
                              <p:cond delay="4000"/>
                            </p:stCondLst>
                            <p:childTnLst>
                              <p:par>
                                <p:cTn id="23" presetID="14" presetClass="entr" presetSubtype="10" fill="hold" nodeType="afterEffect">
                                  <p:stCondLst>
                                    <p:cond delay="0"/>
                                  </p:stCondLst>
                                  <p:childTnLst>
                                    <p:set>
                                      <p:cBhvr>
                                        <p:cTn id="24" dur="1" fill="hold">
                                          <p:stCondLst>
                                            <p:cond delay="0"/>
                                          </p:stCondLst>
                                        </p:cTn>
                                        <p:tgtEl>
                                          <p:spTgt spid="2051">
                                            <p:txEl>
                                              <p:pRg st="2" end="2"/>
                                            </p:txEl>
                                          </p:spTgt>
                                        </p:tgtEl>
                                        <p:attrNameLst>
                                          <p:attrName>style.visibility</p:attrName>
                                        </p:attrNameLst>
                                      </p:cBhvr>
                                      <p:to>
                                        <p:strVal val="visible"/>
                                      </p:to>
                                    </p:set>
                                    <p:animEffect transition="in" filter="randombar(horizontal)">
                                      <p:cBhvr>
                                        <p:cTn id="25" dur="500"/>
                                        <p:tgtEl>
                                          <p:spTgt spid="2051">
                                            <p:txEl>
                                              <p:pRg st="2" end="2"/>
                                            </p:txEl>
                                          </p:spTgt>
                                        </p:tgtEl>
                                      </p:cBhvr>
                                    </p:animEffect>
                                  </p:childTnLst>
                                </p:cTn>
                              </p:par>
                            </p:childTnLst>
                          </p:cTn>
                        </p:par>
                        <p:par>
                          <p:cTn id="26" fill="hold">
                            <p:stCondLst>
                              <p:cond delay="4500"/>
                            </p:stCondLst>
                            <p:childTnLst>
                              <p:par>
                                <p:cTn id="27" presetID="14" presetClass="entr" presetSubtype="10" fill="hold" nodeType="afterEffect">
                                  <p:stCondLst>
                                    <p:cond delay="0"/>
                                  </p:stCondLst>
                                  <p:childTnLst>
                                    <p:set>
                                      <p:cBhvr>
                                        <p:cTn id="28" dur="1" fill="hold">
                                          <p:stCondLst>
                                            <p:cond delay="0"/>
                                          </p:stCondLst>
                                        </p:cTn>
                                        <p:tgtEl>
                                          <p:spTgt spid="2051">
                                            <p:txEl>
                                              <p:pRg st="3" end="3"/>
                                            </p:txEl>
                                          </p:spTgt>
                                        </p:tgtEl>
                                        <p:attrNameLst>
                                          <p:attrName>style.visibility</p:attrName>
                                        </p:attrNameLst>
                                      </p:cBhvr>
                                      <p:to>
                                        <p:strVal val="visible"/>
                                      </p:to>
                                    </p:set>
                                    <p:animEffect transition="in" filter="randombar(horizontal)">
                                      <p:cBhvr>
                                        <p:cTn id="29" dur="500"/>
                                        <p:tgtEl>
                                          <p:spTgt spid="2051">
                                            <p:txEl>
                                              <p:pRg st="3" end="3"/>
                                            </p:txEl>
                                          </p:spTgt>
                                        </p:tgtEl>
                                      </p:cBhvr>
                                    </p:animEffect>
                                  </p:childTnLst>
                                </p:cTn>
                              </p:par>
                            </p:childTnLst>
                          </p:cTn>
                        </p:par>
                        <p:par>
                          <p:cTn id="30" fill="hold">
                            <p:stCondLst>
                              <p:cond delay="5000"/>
                            </p:stCondLst>
                            <p:childTnLst>
                              <p:par>
                                <p:cTn id="31" presetID="14" presetClass="entr" presetSubtype="10" fill="hold" nodeType="afterEffect">
                                  <p:stCondLst>
                                    <p:cond delay="0"/>
                                  </p:stCondLst>
                                  <p:childTnLst>
                                    <p:set>
                                      <p:cBhvr>
                                        <p:cTn id="32" dur="1" fill="hold">
                                          <p:stCondLst>
                                            <p:cond delay="0"/>
                                          </p:stCondLst>
                                        </p:cTn>
                                        <p:tgtEl>
                                          <p:spTgt spid="2051">
                                            <p:txEl>
                                              <p:pRg st="5" end="5"/>
                                            </p:txEl>
                                          </p:spTgt>
                                        </p:tgtEl>
                                        <p:attrNameLst>
                                          <p:attrName>style.visibility</p:attrName>
                                        </p:attrNameLst>
                                      </p:cBhvr>
                                      <p:to>
                                        <p:strVal val="visible"/>
                                      </p:to>
                                    </p:set>
                                    <p:animEffect transition="in" filter="randombar(horizontal)">
                                      <p:cBhvr>
                                        <p:cTn id="33" dur="500"/>
                                        <p:tgtEl>
                                          <p:spTgt spid="2051">
                                            <p:txEl>
                                              <p:pRg st="5" end="5"/>
                                            </p:txEl>
                                          </p:spTgt>
                                        </p:tgtEl>
                                      </p:cBhvr>
                                    </p:animEffect>
                                  </p:childTnLst>
                                </p:cTn>
                              </p:par>
                            </p:childTnLst>
                          </p:cTn>
                        </p:par>
                        <p:par>
                          <p:cTn id="34" fill="hold">
                            <p:stCondLst>
                              <p:cond delay="5500"/>
                            </p:stCondLst>
                            <p:childTnLst>
                              <p:par>
                                <p:cTn id="35" presetID="10" presetClass="entr" presetSubtype="0" fill="hold" nodeType="afterEffect">
                                  <p:stCondLst>
                                    <p:cond delay="0"/>
                                  </p:stCondLst>
                                  <p:childTnLst>
                                    <p:set>
                                      <p:cBhvr>
                                        <p:cTn id="36" dur="1" fill="hold">
                                          <p:stCondLst>
                                            <p:cond delay="0"/>
                                          </p:stCondLst>
                                        </p:cTn>
                                        <p:tgtEl>
                                          <p:spTgt spid="3076"/>
                                        </p:tgtEl>
                                        <p:attrNameLst>
                                          <p:attrName>style.visibility</p:attrName>
                                        </p:attrNameLst>
                                      </p:cBhvr>
                                      <p:to>
                                        <p:strVal val="visible"/>
                                      </p:to>
                                    </p:set>
                                    <p:animEffect transition="in" filter="fade">
                                      <p:cBhvr>
                                        <p:cTn id="37" dur="5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3600" dirty="0" smtClean="0"/>
              <a:t>PCI and USB adapters </a:t>
            </a:r>
          </a:p>
        </p:txBody>
      </p:sp>
      <p:sp>
        <p:nvSpPr>
          <p:cNvPr id="24582" name="Text Box 6"/>
          <p:cNvSpPr txBox="1">
            <a:spLocks noChangeArrowheads="1"/>
          </p:cNvSpPr>
          <p:nvPr/>
        </p:nvSpPr>
        <p:spPr bwMode="auto">
          <a:xfrm>
            <a:off x="152400" y="2743200"/>
            <a:ext cx="5234125" cy="954107"/>
          </a:xfrm>
          <a:prstGeom prst="rect">
            <a:avLst/>
          </a:prstGeom>
          <a:noFill/>
          <a:ln w="9525">
            <a:noFill/>
            <a:miter lim="800000"/>
            <a:headEnd/>
            <a:tailEnd/>
          </a:ln>
        </p:spPr>
        <p:txBody>
          <a:bodyPr wrap="square">
            <a:spAutoFit/>
          </a:bodyPr>
          <a:lstStyle/>
          <a:p>
            <a:pPr algn="ctr"/>
            <a:r>
              <a:rPr lang="en-US" sz="2800" b="1" dirty="0">
                <a:solidFill>
                  <a:schemeClr val="tx2"/>
                </a:solidFill>
                <a:cs typeface="Arial" charset="0"/>
              </a:rPr>
              <a:t>PCI </a:t>
            </a:r>
            <a:r>
              <a:rPr lang="en-US" sz="2800" b="1" dirty="0" smtClean="0">
                <a:solidFill>
                  <a:schemeClr val="tx2"/>
                </a:solidFill>
                <a:cs typeface="Arial" charset="0"/>
              </a:rPr>
              <a:t>adapter         USB adapter</a:t>
            </a:r>
          </a:p>
          <a:p>
            <a:pPr algn="ctr"/>
            <a:endParaRPr lang="en-US" sz="2800" b="1" dirty="0" smtClean="0">
              <a:solidFill>
                <a:schemeClr val="tx2"/>
              </a:solidFill>
              <a:cs typeface="Arial" charset="0"/>
            </a:endParaRPr>
          </a:p>
        </p:txBody>
      </p:sp>
      <p:pic>
        <p:nvPicPr>
          <p:cNvPr id="13320" name="Picture 9" descr="BD14516_"/>
          <p:cNvPicPr>
            <a:picLocks noChangeAspect="1" noChangeArrowheads="1"/>
          </p:cNvPicPr>
          <p:nvPr/>
        </p:nvPicPr>
        <p:blipFill>
          <a:blip r:embed="rId3" cstate="print"/>
          <a:srcRect/>
          <a:stretch>
            <a:fillRect/>
          </a:stretch>
        </p:blipFill>
        <p:spPr bwMode="auto">
          <a:xfrm>
            <a:off x="609600" y="1676400"/>
            <a:ext cx="7162800" cy="119063"/>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825112EA-1BA2-405A-ADAB-7D2C6B50A42F}" type="slidenum">
              <a:rPr lang="en-US" altLang="en-US" smtClean="0"/>
              <a:pPr>
                <a:defRPr/>
              </a:pPr>
              <a:t>10</a:t>
            </a:fld>
            <a:endParaRPr lang="en-US" altLang="en-US"/>
          </a:p>
        </p:txBody>
      </p:sp>
      <p:sp>
        <p:nvSpPr>
          <p:cNvPr id="11" name="Text Box 6"/>
          <p:cNvSpPr txBox="1">
            <a:spLocks noChangeArrowheads="1"/>
          </p:cNvSpPr>
          <p:nvPr/>
        </p:nvSpPr>
        <p:spPr bwMode="auto">
          <a:xfrm>
            <a:off x="5893907" y="2743200"/>
            <a:ext cx="3087192" cy="523220"/>
          </a:xfrm>
          <a:prstGeom prst="rect">
            <a:avLst/>
          </a:prstGeom>
          <a:noFill/>
          <a:ln w="9525">
            <a:noFill/>
            <a:miter lim="800000"/>
            <a:headEnd/>
            <a:tailEnd/>
          </a:ln>
        </p:spPr>
        <p:txBody>
          <a:bodyPr wrap="none">
            <a:spAutoFit/>
          </a:bodyPr>
          <a:lstStyle/>
          <a:p>
            <a:pPr algn="ctr"/>
            <a:r>
              <a:rPr lang="en-US" sz="2800" b="1" dirty="0" smtClean="0">
                <a:solidFill>
                  <a:schemeClr val="tx2"/>
                </a:solidFill>
                <a:cs typeface="Arial" charset="0"/>
              </a:rPr>
              <a:t>PCMCIA adapter</a:t>
            </a:r>
            <a:endParaRPr lang="en-US" sz="2800" b="1" dirty="0">
              <a:solidFill>
                <a:schemeClr val="tx2"/>
              </a:solidFill>
              <a:cs typeface="Arial" charset="0"/>
            </a:endParaRPr>
          </a:p>
        </p:txBody>
      </p:sp>
      <p:pic>
        <p:nvPicPr>
          <p:cNvPr id="2052" name="Picture 4"/>
          <p:cNvPicPr>
            <a:picLocks noChangeAspect="1" noChangeArrowheads="1"/>
          </p:cNvPicPr>
          <p:nvPr/>
        </p:nvPicPr>
        <p:blipFill>
          <a:blip r:embed="rId4" cstate="print"/>
          <a:srcRect/>
          <a:stretch>
            <a:fillRect/>
          </a:stretch>
        </p:blipFill>
        <p:spPr bwMode="auto">
          <a:xfrm>
            <a:off x="3200400" y="3962400"/>
            <a:ext cx="1892300" cy="1981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056" name="Picture 8"/>
          <p:cNvPicPr>
            <a:picLocks noChangeAspect="1" noChangeArrowheads="1"/>
          </p:cNvPicPr>
          <p:nvPr/>
        </p:nvPicPr>
        <p:blipFill>
          <a:blip r:embed="rId5" cstate="print"/>
          <a:srcRect/>
          <a:stretch>
            <a:fillRect/>
          </a:stretch>
        </p:blipFill>
        <p:spPr bwMode="auto">
          <a:xfrm>
            <a:off x="5867400" y="3962400"/>
            <a:ext cx="2829421" cy="1981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058" name="Picture 10"/>
          <p:cNvPicPr>
            <a:picLocks noChangeAspect="1" noChangeArrowheads="1"/>
          </p:cNvPicPr>
          <p:nvPr/>
        </p:nvPicPr>
        <p:blipFill>
          <a:blip r:embed="rId6" cstate="print"/>
          <a:srcRect/>
          <a:stretch>
            <a:fillRect/>
          </a:stretch>
        </p:blipFill>
        <p:spPr bwMode="auto">
          <a:xfrm>
            <a:off x="381001" y="3962400"/>
            <a:ext cx="2286000" cy="2057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3" name="TextBox 22"/>
          <p:cNvSpPr txBox="1"/>
          <p:nvPr/>
        </p:nvSpPr>
        <p:spPr>
          <a:xfrm>
            <a:off x="609600" y="3352800"/>
            <a:ext cx="4648200" cy="461665"/>
          </a:xfrm>
          <a:prstGeom prst="rect">
            <a:avLst/>
          </a:prstGeom>
          <a:noFill/>
        </p:spPr>
        <p:txBody>
          <a:bodyPr wrap="square" rtlCol="0">
            <a:spAutoFit/>
          </a:bodyPr>
          <a:lstStyle/>
          <a:p>
            <a:r>
              <a:rPr lang="en-US" sz="2400" dirty="0" smtClean="0"/>
              <a:t>(Internal)                    (External)</a:t>
            </a:r>
            <a:endParaRPr lang="en-US" sz="2400" dirty="0"/>
          </a:p>
        </p:txBody>
      </p:sp>
      <p:sp>
        <p:nvSpPr>
          <p:cNvPr id="24" name="TextBox 23"/>
          <p:cNvSpPr txBox="1"/>
          <p:nvPr/>
        </p:nvSpPr>
        <p:spPr>
          <a:xfrm>
            <a:off x="1143000" y="2286000"/>
            <a:ext cx="8534400" cy="830997"/>
          </a:xfrm>
          <a:prstGeom prst="rect">
            <a:avLst/>
          </a:prstGeom>
          <a:noFill/>
        </p:spPr>
        <p:txBody>
          <a:bodyPr wrap="square" rtlCol="0">
            <a:spAutoFit/>
          </a:bodyPr>
          <a:lstStyle/>
          <a:p>
            <a:r>
              <a:rPr lang="en-US" sz="2400" spc="300" dirty="0" smtClean="0"/>
              <a:t>    </a:t>
            </a:r>
            <a:r>
              <a:rPr lang="en-US" sz="2400" u="sng" spc="300" dirty="0" smtClean="0"/>
              <a:t>For Desktop</a:t>
            </a:r>
            <a:r>
              <a:rPr lang="en-US" sz="2400" spc="300" dirty="0" smtClean="0"/>
              <a:t>                        </a:t>
            </a:r>
            <a:r>
              <a:rPr lang="en-US" sz="2400" u="sng" dirty="0" smtClean="0">
                <a:cs typeface="Arial" charset="0"/>
              </a:rPr>
              <a:t>For Laptop</a:t>
            </a:r>
          </a:p>
          <a:p>
            <a:endParaRPr lang="en-US" sz="2400" u="sng" spc="600" dirty="0"/>
          </a:p>
        </p:txBody>
      </p:sp>
      <p:pic>
        <p:nvPicPr>
          <p:cNvPr id="25" name="Picture 9" descr="BD14516_"/>
          <p:cNvPicPr>
            <a:picLocks noChangeAspect="1" noChangeArrowheads="1"/>
          </p:cNvPicPr>
          <p:nvPr/>
        </p:nvPicPr>
        <p:blipFill>
          <a:blip r:embed="rId3" cstate="print"/>
          <a:srcRect/>
          <a:stretch>
            <a:fillRect/>
          </a:stretch>
        </p:blipFill>
        <p:spPr bwMode="auto">
          <a:xfrm rot="5400000">
            <a:off x="3839132" y="4390468"/>
            <a:ext cx="3505200" cy="58265"/>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a </a:t>
            </a:r>
            <a:r>
              <a:rPr lang="en-GB" dirty="0" smtClean="0">
                <a:solidFill>
                  <a:srgbClr val="FF0000"/>
                </a:solidFill>
              </a:rPr>
              <a:t>Wi-Fi</a:t>
            </a:r>
            <a:r>
              <a:rPr lang="en-GB" dirty="0" smtClean="0"/>
              <a:t> Network Works ?</a:t>
            </a:r>
            <a:endParaRPr lang="en-US" dirty="0"/>
          </a:p>
        </p:txBody>
      </p:sp>
      <p:sp>
        <p:nvSpPr>
          <p:cNvPr id="3" name="Content Placeholder 2"/>
          <p:cNvSpPr>
            <a:spLocks noGrp="1"/>
          </p:cNvSpPr>
          <p:nvPr>
            <p:ph idx="1"/>
          </p:nvPr>
        </p:nvSpPr>
        <p:spPr/>
        <p:txBody>
          <a:bodyPr>
            <a:noAutofit/>
          </a:bodyPr>
          <a:lstStyle/>
          <a:p>
            <a:pPr>
              <a:defRPr/>
            </a:pPr>
            <a:r>
              <a:rPr lang="en-US" sz="3200" dirty="0" smtClean="0"/>
              <a:t> </a:t>
            </a:r>
            <a:r>
              <a:rPr lang="en-US" sz="2400" dirty="0" smtClean="0"/>
              <a:t>A </a:t>
            </a:r>
            <a:r>
              <a:rPr lang="en-US" sz="2400" b="1" dirty="0" smtClean="0">
                <a:solidFill>
                  <a:srgbClr val="FF0000"/>
                </a:solidFill>
              </a:rPr>
              <a:t>Wi-Fi</a:t>
            </a:r>
            <a:r>
              <a:rPr lang="en-US" sz="2400" dirty="0" smtClean="0"/>
              <a:t> connection works through a transmitting antenna, which is usually connected </a:t>
            </a:r>
            <a:r>
              <a:rPr lang="en-US" sz="2400" smtClean="0"/>
              <a:t>to a </a:t>
            </a:r>
            <a:r>
              <a:rPr lang="en-US" sz="2400" dirty="0" smtClean="0"/>
              <a:t>cable Internet connection. The antenna on the router will then beam radio signals through a specific range. Another antenna, which is on the laptop or personal computer, receives the signal.</a:t>
            </a:r>
            <a:endParaRPr lang="en-US" dirty="0" smtClean="0"/>
          </a:p>
          <a:p>
            <a:pPr lvl="0" algn="just" eaLnBrk="1" hangingPunct="1">
              <a:buClr>
                <a:srgbClr val="FFFFCC"/>
              </a:buClr>
              <a:buSzPct val="75000"/>
              <a:buFontTx/>
              <a:buChar char="•"/>
              <a:defRPr/>
            </a:pPr>
            <a:endParaRPr lang="en-GB" sz="2400" dirty="0" smtClean="0">
              <a:solidFill>
                <a:srgbClr val="00004C"/>
              </a:solidFill>
              <a:latin typeface="Constantia"/>
            </a:endParaRPr>
          </a:p>
        </p:txBody>
      </p:sp>
      <p:pic>
        <p:nvPicPr>
          <p:cNvPr id="4" name="Picture 8" descr="BD14516_"/>
          <p:cNvPicPr>
            <a:picLocks noChangeAspect="1" noChangeArrowheads="1"/>
          </p:cNvPicPr>
          <p:nvPr/>
        </p:nvPicPr>
        <p:blipFill>
          <a:blip r:embed="rId3" cstate="print"/>
          <a:srcRect/>
          <a:stretch>
            <a:fillRect/>
          </a:stretch>
        </p:blipFill>
        <p:spPr bwMode="auto">
          <a:xfrm>
            <a:off x="609600" y="1600200"/>
            <a:ext cx="7162800" cy="11906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CE72B7BB-D984-4A4D-AE24-88752FD25D73}" type="slidenum">
              <a:rPr lang="en-US" altLang="en-US" smtClean="0"/>
              <a:pPr>
                <a:defRPr/>
              </a:pPr>
              <a:t>11</a:t>
            </a:fld>
            <a:endParaRPr lang="en-US" altLang="en-US"/>
          </a:p>
        </p:txBody>
      </p:sp>
      <p:pic>
        <p:nvPicPr>
          <p:cNvPr id="9" name="صورة 1" descr="WLAN-tsk"/>
          <p:cNvPicPr/>
          <p:nvPr/>
        </p:nvPicPr>
        <p:blipFill>
          <a:blip r:embed="rId4" cstate="print"/>
          <a:srcRect/>
          <a:stretch>
            <a:fillRect/>
          </a:stretch>
        </p:blipFill>
        <p:spPr bwMode="auto">
          <a:xfrm>
            <a:off x="3657600" y="3962400"/>
            <a:ext cx="5029200" cy="2590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173162"/>
          </a:xfrm>
        </p:spPr>
        <p:txBody>
          <a:bodyPr/>
          <a:lstStyle/>
          <a:p>
            <a:r>
              <a:rPr lang="en-US" dirty="0" smtClean="0"/>
              <a:t>Advantages of </a:t>
            </a:r>
            <a:r>
              <a:rPr lang="en-US" dirty="0" smtClean="0">
                <a:solidFill>
                  <a:srgbClr val="FF0000"/>
                </a:solidFill>
              </a:rPr>
              <a:t>Wi-Fi</a:t>
            </a:r>
            <a:endParaRPr lang="en-US" dirty="0">
              <a:solidFill>
                <a:srgbClr val="FF0000"/>
              </a:solidFill>
            </a:endParaRPr>
          </a:p>
        </p:txBody>
      </p:sp>
      <p:sp>
        <p:nvSpPr>
          <p:cNvPr id="3" name="Content Placeholder 2"/>
          <p:cNvSpPr>
            <a:spLocks noGrp="1"/>
          </p:cNvSpPr>
          <p:nvPr>
            <p:ph idx="1"/>
          </p:nvPr>
        </p:nvSpPr>
        <p:spPr>
          <a:xfrm>
            <a:off x="457200" y="1828800"/>
            <a:ext cx="8229600" cy="4149724"/>
          </a:xfrm>
        </p:spPr>
        <p:txBody>
          <a:bodyPr/>
          <a:lstStyle/>
          <a:p>
            <a:pPr lvl="0" algn="just">
              <a:buClr>
                <a:schemeClr val="tx2">
                  <a:lumMod val="60000"/>
                  <a:lumOff val="40000"/>
                </a:schemeClr>
              </a:buClr>
              <a:buFont typeface="Wingdings" pitchFamily="2" charset="2"/>
              <a:buChar char="Ø"/>
            </a:pPr>
            <a:r>
              <a:rPr lang="en-US" sz="2600" b="1" dirty="0" smtClean="0">
                <a:solidFill>
                  <a:schemeClr val="tx2"/>
                </a:solidFill>
              </a:rPr>
              <a:t>No</a:t>
            </a:r>
            <a:r>
              <a:rPr lang="en-US" sz="2600" b="1" dirty="0" smtClean="0"/>
              <a:t> Wires</a:t>
            </a:r>
            <a:r>
              <a:rPr lang="en-US" sz="2600" dirty="0" smtClean="0"/>
              <a:t>       - A truly wireless networking solution.</a:t>
            </a:r>
          </a:p>
          <a:p>
            <a:pPr lvl="0" algn="just">
              <a:buFont typeface="Wingdings" pitchFamily="2" charset="2"/>
              <a:buChar char="Ø"/>
            </a:pPr>
            <a:endParaRPr lang="en-US" sz="2600" dirty="0" smtClean="0"/>
          </a:p>
          <a:p>
            <a:pPr lvl="0" algn="just">
              <a:buClr>
                <a:schemeClr val="tx2">
                  <a:lumMod val="60000"/>
                  <a:lumOff val="40000"/>
                </a:schemeClr>
              </a:buClr>
              <a:buFont typeface="Wingdings" pitchFamily="2" charset="2"/>
              <a:buChar char="Ø"/>
            </a:pPr>
            <a:r>
              <a:rPr lang="en-US" sz="2600" b="1" dirty="0" smtClean="0">
                <a:solidFill>
                  <a:srgbClr val="7030A0"/>
                </a:solidFill>
              </a:rPr>
              <a:t>No</a:t>
            </a:r>
            <a:r>
              <a:rPr lang="en-US" sz="2600" b="1" dirty="0" smtClean="0"/>
              <a:t> Waiting   </a:t>
            </a:r>
            <a:r>
              <a:rPr lang="en-US" sz="2600" dirty="0" smtClean="0"/>
              <a:t> - Fast, easy deployments.</a:t>
            </a:r>
          </a:p>
          <a:p>
            <a:pPr lvl="0" algn="just">
              <a:buFont typeface="Wingdings" pitchFamily="2" charset="2"/>
              <a:buChar char="Ø"/>
            </a:pPr>
            <a:endParaRPr lang="en-US" sz="2600" dirty="0" smtClean="0"/>
          </a:p>
          <a:p>
            <a:pPr lvl="0">
              <a:buClr>
                <a:schemeClr val="tx2">
                  <a:lumMod val="60000"/>
                  <a:lumOff val="40000"/>
                </a:schemeClr>
              </a:buClr>
              <a:buFont typeface="Wingdings" pitchFamily="2" charset="2"/>
              <a:buChar char="Ø"/>
            </a:pPr>
            <a:r>
              <a:rPr lang="en-US" sz="2600" b="1" dirty="0" smtClean="0">
                <a:solidFill>
                  <a:schemeClr val="tx2">
                    <a:lumMod val="40000"/>
                    <a:lumOff val="60000"/>
                  </a:schemeClr>
                </a:solidFill>
              </a:rPr>
              <a:t>No</a:t>
            </a:r>
            <a:r>
              <a:rPr lang="en-US" sz="2600" b="1" dirty="0" smtClean="0"/>
              <a:t> Worries</a:t>
            </a:r>
            <a:r>
              <a:rPr lang="en-US" sz="2600" dirty="0" smtClean="0"/>
              <a:t>    - A wireless networking system that is     secure, easy to manage, and built to grow with you.</a:t>
            </a:r>
          </a:p>
          <a:p>
            <a:pPr lvl="0">
              <a:buFont typeface="Wingdings" pitchFamily="2" charset="2"/>
              <a:buChar char="Ø"/>
            </a:pPr>
            <a:endParaRPr lang="en-US" sz="2600" dirty="0" smtClean="0"/>
          </a:p>
          <a:p>
            <a:pPr>
              <a:buClr>
                <a:schemeClr val="tx2">
                  <a:lumMod val="60000"/>
                  <a:lumOff val="40000"/>
                </a:schemeClr>
              </a:buClr>
              <a:buFont typeface="Wingdings" pitchFamily="2" charset="2"/>
              <a:buChar char="Ø"/>
            </a:pPr>
            <a:r>
              <a:rPr lang="en-GB" sz="2600" b="1" dirty="0" smtClean="0"/>
              <a:t>Ease of Installation   - </a:t>
            </a:r>
            <a:r>
              <a:rPr lang="en-US" sz="2600" dirty="0" smtClean="0"/>
              <a:t>Quick, easy setup.</a:t>
            </a:r>
          </a:p>
          <a:p>
            <a:pPr>
              <a:buClr>
                <a:schemeClr val="tx2">
                  <a:lumMod val="60000"/>
                  <a:lumOff val="40000"/>
                </a:schemeClr>
              </a:buClr>
              <a:buFont typeface="Wingdings" pitchFamily="2" charset="2"/>
              <a:buChar char="Ø"/>
            </a:pPr>
            <a:endParaRPr lang="en-GB" sz="2600" b="1" dirty="0" smtClean="0"/>
          </a:p>
          <a:p>
            <a:pPr>
              <a:buClr>
                <a:schemeClr val="tx2">
                  <a:lumMod val="60000"/>
                  <a:lumOff val="40000"/>
                </a:schemeClr>
              </a:buClr>
              <a:buFont typeface="Wingdings" pitchFamily="2" charset="2"/>
              <a:buChar char="Ø"/>
            </a:pPr>
            <a:r>
              <a:rPr lang="en-US" sz="2600" b="1" dirty="0" smtClean="0"/>
              <a:t>Fast data transfer rates</a:t>
            </a:r>
            <a:r>
              <a:rPr lang="en-US" sz="2600" dirty="0" smtClean="0"/>
              <a:t> </a:t>
            </a:r>
            <a:endParaRPr lang="en-US" sz="2600" b="1" dirty="0"/>
          </a:p>
        </p:txBody>
      </p:sp>
      <p:sp>
        <p:nvSpPr>
          <p:cNvPr id="4" name="Slide Number Placeholder 3"/>
          <p:cNvSpPr>
            <a:spLocks noGrp="1"/>
          </p:cNvSpPr>
          <p:nvPr>
            <p:ph type="sldNum" sz="quarter" idx="12"/>
          </p:nvPr>
        </p:nvSpPr>
        <p:spPr/>
        <p:txBody>
          <a:bodyPr/>
          <a:lstStyle/>
          <a:p>
            <a:pPr>
              <a:defRPr/>
            </a:pPr>
            <a:fld id="{CE72B7BB-D984-4A4D-AE24-88752FD25D73}" type="slidenum">
              <a:rPr lang="en-US" altLang="en-US" smtClean="0"/>
              <a:pPr>
                <a:defRPr/>
              </a:pPr>
              <a:t>12</a:t>
            </a:fld>
            <a:endParaRPr lang="en-US" altLang="en-US"/>
          </a:p>
        </p:txBody>
      </p:sp>
      <p:pic>
        <p:nvPicPr>
          <p:cNvPr id="5" name="Picture 8" descr="BD14516_"/>
          <p:cNvPicPr>
            <a:picLocks noChangeAspect="1" noChangeArrowheads="1"/>
          </p:cNvPicPr>
          <p:nvPr/>
        </p:nvPicPr>
        <p:blipFill>
          <a:blip r:embed="rId3" cstate="print"/>
          <a:srcRect/>
          <a:stretch>
            <a:fillRect/>
          </a:stretch>
        </p:blipFill>
        <p:spPr bwMode="auto">
          <a:xfrm>
            <a:off x="609600" y="1447800"/>
            <a:ext cx="7162800" cy="119063"/>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543800" cy="1295400"/>
          </a:xfrm>
        </p:spPr>
        <p:txBody>
          <a:bodyPr/>
          <a:lstStyle/>
          <a:p>
            <a:r>
              <a:rPr lang="en-US" dirty="0" smtClean="0"/>
              <a:t>Limitations of </a:t>
            </a:r>
            <a:r>
              <a:rPr lang="en-US" dirty="0" smtClean="0">
                <a:solidFill>
                  <a:srgbClr val="FF0000"/>
                </a:solidFill>
              </a:rPr>
              <a:t>Wi-Fi</a:t>
            </a:r>
            <a:endParaRPr lang="en-US" dirty="0">
              <a:solidFill>
                <a:srgbClr val="FF0000"/>
              </a:solidFill>
            </a:endParaRPr>
          </a:p>
        </p:txBody>
      </p:sp>
      <p:sp>
        <p:nvSpPr>
          <p:cNvPr id="3" name="Content Placeholder 2"/>
          <p:cNvSpPr>
            <a:spLocks noGrp="1"/>
          </p:cNvSpPr>
          <p:nvPr>
            <p:ph idx="1"/>
          </p:nvPr>
        </p:nvSpPr>
        <p:spPr>
          <a:xfrm>
            <a:off x="457200" y="1719262"/>
            <a:ext cx="8229600" cy="4605337"/>
          </a:xfrm>
        </p:spPr>
        <p:txBody>
          <a:bodyPr/>
          <a:lstStyle/>
          <a:p>
            <a:pPr>
              <a:buClr>
                <a:schemeClr val="tx2">
                  <a:lumMod val="60000"/>
                  <a:lumOff val="40000"/>
                </a:schemeClr>
              </a:buClr>
              <a:buFont typeface="Wingdings" pitchFamily="2" charset="2"/>
              <a:buChar char="Ø"/>
            </a:pPr>
            <a:r>
              <a:rPr lang="en-US" sz="2600" b="1" dirty="0" smtClean="0"/>
              <a:t>Limited range</a:t>
            </a:r>
          </a:p>
          <a:p>
            <a:pPr>
              <a:buFontTx/>
              <a:buChar char="•"/>
            </a:pPr>
            <a:endParaRPr lang="en-US" sz="2600" b="1" dirty="0" smtClean="0"/>
          </a:p>
          <a:p>
            <a:pPr>
              <a:buClr>
                <a:schemeClr val="tx2">
                  <a:lumMod val="60000"/>
                  <a:lumOff val="40000"/>
                </a:schemeClr>
              </a:buClr>
              <a:buFont typeface="Wingdings" pitchFamily="2" charset="2"/>
              <a:buChar char="Ø"/>
            </a:pPr>
            <a:r>
              <a:rPr lang="en-US" sz="2600" b="1" dirty="0" smtClean="0"/>
              <a:t>Data security risks </a:t>
            </a:r>
            <a:r>
              <a:rPr lang="en-US" sz="2600" dirty="0" smtClean="0"/>
              <a:t>:a huge challenge for </a:t>
            </a:r>
            <a:r>
              <a:rPr lang="en-US" sz="2600" b="1" dirty="0" smtClean="0">
                <a:solidFill>
                  <a:srgbClr val="FF0000"/>
                </a:solidFill>
              </a:rPr>
              <a:t>Wi-Fi</a:t>
            </a:r>
            <a:r>
              <a:rPr lang="en-US" sz="2600" dirty="0" smtClean="0"/>
              <a:t> networks.</a:t>
            </a:r>
          </a:p>
          <a:p>
            <a:pPr>
              <a:buFontTx/>
              <a:buChar char="•"/>
            </a:pPr>
            <a:endParaRPr lang="en-US" sz="2600" dirty="0" smtClean="0"/>
          </a:p>
          <a:p>
            <a:pPr>
              <a:buClr>
                <a:schemeClr val="tx2">
                  <a:lumMod val="60000"/>
                  <a:lumOff val="40000"/>
                </a:schemeClr>
              </a:buClr>
              <a:buFont typeface="Wingdings" pitchFamily="2" charset="2"/>
              <a:buChar char="Ø"/>
            </a:pPr>
            <a:r>
              <a:rPr lang="en-US" sz="2600" b="1" dirty="0" smtClean="0"/>
              <a:t>Interference from other devices</a:t>
            </a:r>
            <a:r>
              <a:rPr lang="en-US" sz="2600" dirty="0" smtClean="0"/>
              <a:t> : such as telephones, microwave ovens.</a:t>
            </a:r>
          </a:p>
          <a:p>
            <a:pPr>
              <a:buFontTx/>
              <a:buChar char="•"/>
            </a:pPr>
            <a:endParaRPr lang="en-US" sz="2600" dirty="0" smtClean="0"/>
          </a:p>
          <a:p>
            <a:pPr>
              <a:buClr>
                <a:schemeClr val="tx2">
                  <a:lumMod val="60000"/>
                  <a:lumOff val="40000"/>
                </a:schemeClr>
              </a:buClr>
              <a:buFont typeface="Wingdings" pitchFamily="2" charset="2"/>
              <a:buChar char="Ø"/>
            </a:pPr>
            <a:r>
              <a:rPr lang="en-US" sz="2600" b="1" dirty="0" smtClean="0"/>
              <a:t>High power consumption </a:t>
            </a:r>
            <a:r>
              <a:rPr lang="en-US" sz="2600" dirty="0" smtClean="0"/>
              <a:t>:making battery life and heat a concern .</a:t>
            </a:r>
          </a:p>
          <a:p>
            <a:endParaRPr lang="en-US" dirty="0"/>
          </a:p>
        </p:txBody>
      </p:sp>
      <p:sp>
        <p:nvSpPr>
          <p:cNvPr id="4" name="Slide Number Placeholder 3"/>
          <p:cNvSpPr>
            <a:spLocks noGrp="1"/>
          </p:cNvSpPr>
          <p:nvPr>
            <p:ph type="sldNum" sz="quarter" idx="12"/>
          </p:nvPr>
        </p:nvSpPr>
        <p:spPr/>
        <p:txBody>
          <a:bodyPr/>
          <a:lstStyle/>
          <a:p>
            <a:pPr>
              <a:defRPr/>
            </a:pPr>
            <a:fld id="{CE72B7BB-D984-4A4D-AE24-88752FD25D73}" type="slidenum">
              <a:rPr lang="en-US" altLang="en-US" smtClean="0"/>
              <a:pPr>
                <a:defRPr/>
              </a:pPr>
              <a:t>13</a:t>
            </a:fld>
            <a:endParaRPr lang="en-US" altLang="en-US"/>
          </a:p>
        </p:txBody>
      </p:sp>
      <p:pic>
        <p:nvPicPr>
          <p:cNvPr id="5" name="Picture 8" descr="BD14516_"/>
          <p:cNvPicPr>
            <a:picLocks noChangeAspect="1" noChangeArrowheads="1"/>
          </p:cNvPicPr>
          <p:nvPr/>
        </p:nvPicPr>
        <p:blipFill>
          <a:blip r:embed="rId3" cstate="print"/>
          <a:srcRect/>
          <a:stretch>
            <a:fillRect/>
          </a:stretch>
        </p:blipFill>
        <p:spPr bwMode="auto">
          <a:xfrm>
            <a:off x="609600" y="1447800"/>
            <a:ext cx="7162800" cy="119063"/>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305800" cy="1295400"/>
          </a:xfrm>
        </p:spPr>
        <p:txBody>
          <a:bodyPr/>
          <a:lstStyle/>
          <a:p>
            <a:r>
              <a:rPr lang="fi-FI" sz="3700" dirty="0" smtClean="0"/>
              <a:t>Basic </a:t>
            </a:r>
            <a:r>
              <a:rPr lang="fi-FI" sz="3700" dirty="0" smtClean="0">
                <a:solidFill>
                  <a:srgbClr val="FF0000"/>
                </a:solidFill>
              </a:rPr>
              <a:t>Wi-Fi</a:t>
            </a:r>
            <a:r>
              <a:rPr lang="fi-FI" sz="3700" dirty="0" smtClean="0"/>
              <a:t> Security Techniques</a:t>
            </a:r>
            <a:endParaRPr lang="en-US" sz="3700" dirty="0"/>
          </a:p>
        </p:txBody>
      </p:sp>
      <p:sp>
        <p:nvSpPr>
          <p:cNvPr id="3" name="Content Placeholder 2"/>
          <p:cNvSpPr>
            <a:spLocks noGrp="1"/>
          </p:cNvSpPr>
          <p:nvPr>
            <p:ph idx="1"/>
          </p:nvPr>
        </p:nvSpPr>
        <p:spPr/>
        <p:txBody>
          <a:bodyPr/>
          <a:lstStyle/>
          <a:p>
            <a:endParaRPr lang="en-US" sz="2400" dirty="0" smtClean="0"/>
          </a:p>
          <a:p>
            <a:pPr>
              <a:buClr>
                <a:schemeClr val="tx2">
                  <a:lumMod val="60000"/>
                  <a:lumOff val="40000"/>
                </a:schemeClr>
              </a:buClr>
              <a:buFont typeface="Wingdings" pitchFamily="2" charset="2"/>
              <a:buChar char="Ø"/>
            </a:pPr>
            <a:r>
              <a:rPr lang="en-US" sz="2400" b="1" dirty="0" smtClean="0"/>
              <a:t>WEP</a:t>
            </a:r>
            <a:r>
              <a:rPr lang="en-US" sz="2400" dirty="0" smtClean="0"/>
              <a:t>(Wired Equivalent Privacy) : The original encryption technique specified by the IEEE 802.11 standard.</a:t>
            </a:r>
          </a:p>
          <a:p>
            <a:endParaRPr lang="en-US" sz="2400" dirty="0" smtClean="0"/>
          </a:p>
          <a:p>
            <a:pPr>
              <a:buClr>
                <a:schemeClr val="tx2">
                  <a:lumMod val="60000"/>
                  <a:lumOff val="40000"/>
                </a:schemeClr>
              </a:buClr>
              <a:buFont typeface="Wingdings" pitchFamily="2" charset="2"/>
              <a:buChar char="Ø"/>
            </a:pPr>
            <a:r>
              <a:rPr lang="en-US" sz="2400" b="1" dirty="0" smtClean="0"/>
              <a:t>WPA</a:t>
            </a:r>
            <a:r>
              <a:rPr lang="en-US" sz="2400" dirty="0" smtClean="0"/>
              <a:t>(Wi-Fi Protected Access ): A new standard that provides improved encryption security over WEP.</a:t>
            </a:r>
          </a:p>
          <a:p>
            <a:endParaRPr lang="en-US" sz="2400" dirty="0" smtClean="0"/>
          </a:p>
          <a:p>
            <a:pPr>
              <a:buClr>
                <a:schemeClr val="tx2">
                  <a:lumMod val="60000"/>
                  <a:lumOff val="40000"/>
                </a:schemeClr>
              </a:buClr>
              <a:buFont typeface="Wingdings" pitchFamily="2" charset="2"/>
              <a:buChar char="Ø"/>
            </a:pPr>
            <a:r>
              <a:rPr lang="en-US" sz="2400" b="1" dirty="0" smtClean="0"/>
              <a:t>WPA2 : </a:t>
            </a:r>
            <a:r>
              <a:rPr lang="en-US" sz="2400" dirty="0" smtClean="0"/>
              <a:t>is an improved version of WPA that uses Advanced Encryption Standard (AES) technology.</a:t>
            </a:r>
          </a:p>
          <a:p>
            <a:pPr>
              <a:buClr>
                <a:schemeClr val="tx2">
                  <a:lumMod val="60000"/>
                  <a:lumOff val="40000"/>
                </a:schemeClr>
              </a:buClr>
              <a:buFont typeface="Wingdings" pitchFamily="2" charset="2"/>
              <a:buChar char="Ø"/>
            </a:pPr>
            <a:endParaRPr lang="en-US" sz="2400" dirty="0" smtClean="0"/>
          </a:p>
          <a:p>
            <a:pPr>
              <a:buClr>
                <a:schemeClr val="tx2">
                  <a:lumMod val="60000"/>
                  <a:lumOff val="40000"/>
                </a:schemeClr>
              </a:buClr>
              <a:buNone/>
            </a:pPr>
            <a:endParaRPr lang="en-US" sz="2400" dirty="0"/>
          </a:p>
        </p:txBody>
      </p:sp>
      <p:sp>
        <p:nvSpPr>
          <p:cNvPr id="4" name="Slide Number Placeholder 3"/>
          <p:cNvSpPr>
            <a:spLocks noGrp="1"/>
          </p:cNvSpPr>
          <p:nvPr>
            <p:ph type="sldNum" sz="quarter" idx="12"/>
          </p:nvPr>
        </p:nvSpPr>
        <p:spPr/>
        <p:txBody>
          <a:bodyPr/>
          <a:lstStyle/>
          <a:p>
            <a:pPr>
              <a:defRPr/>
            </a:pPr>
            <a:fld id="{CE72B7BB-D984-4A4D-AE24-88752FD25D73}" type="slidenum">
              <a:rPr lang="en-US" altLang="en-US" smtClean="0"/>
              <a:pPr>
                <a:defRPr/>
              </a:pPr>
              <a:t>14</a:t>
            </a:fld>
            <a:endParaRPr lang="en-US" altLang="en-US"/>
          </a:p>
        </p:txBody>
      </p:sp>
      <p:pic>
        <p:nvPicPr>
          <p:cNvPr id="5" name="Picture 8" descr="BD14516_"/>
          <p:cNvPicPr>
            <a:picLocks noChangeAspect="1" noChangeArrowheads="1"/>
          </p:cNvPicPr>
          <p:nvPr/>
        </p:nvPicPr>
        <p:blipFill>
          <a:blip r:embed="rId3" cstate="print"/>
          <a:srcRect/>
          <a:stretch>
            <a:fillRect/>
          </a:stretch>
        </p:blipFill>
        <p:spPr bwMode="auto">
          <a:xfrm>
            <a:off x="609600" y="1600200"/>
            <a:ext cx="7162800" cy="119063"/>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696200" cy="1096962"/>
          </a:xfrm>
        </p:spPr>
        <p:txBody>
          <a:bodyPr/>
          <a:lstStyle/>
          <a:p>
            <a:r>
              <a:rPr lang="fi-FI" sz="3200" dirty="0" smtClean="0"/>
              <a:t>Basic </a:t>
            </a:r>
            <a:r>
              <a:rPr lang="fi-FI" sz="3200" dirty="0" smtClean="0">
                <a:solidFill>
                  <a:srgbClr val="FF0000"/>
                </a:solidFill>
              </a:rPr>
              <a:t>Wi-Fi</a:t>
            </a:r>
            <a:r>
              <a:rPr lang="fi-FI" sz="3200" dirty="0" smtClean="0"/>
              <a:t> Security Techniques(cont.)</a:t>
            </a:r>
            <a:endParaRPr lang="en-US" sz="3200" dirty="0"/>
          </a:p>
        </p:txBody>
      </p:sp>
      <p:graphicFrame>
        <p:nvGraphicFramePr>
          <p:cNvPr id="5" name="Content Placeholder 4"/>
          <p:cNvGraphicFramePr>
            <a:graphicFrameLocks noGrp="1"/>
          </p:cNvGraphicFramePr>
          <p:nvPr>
            <p:ph idx="1"/>
          </p:nvPr>
        </p:nvGraphicFramePr>
        <p:xfrm>
          <a:off x="457200" y="1752600"/>
          <a:ext cx="7924801" cy="4526104"/>
        </p:xfrm>
        <a:graphic>
          <a:graphicData uri="http://schemas.openxmlformats.org/drawingml/2006/table">
            <a:tbl>
              <a:tblPr>
                <a:effectLst>
                  <a:outerShdw blurRad="50800" dist="38100" dir="18900000" algn="bl" rotWithShape="0">
                    <a:prstClr val="black">
                      <a:alpha val="40000"/>
                    </a:prstClr>
                  </a:outerShdw>
                </a:effectLst>
                <a:tableStyleId>{284E427A-3D55-4303-BF80-6455036E1DE7}</a:tableStyleId>
              </a:tblPr>
              <a:tblGrid>
                <a:gridCol w="1607703"/>
                <a:gridCol w="1866453"/>
                <a:gridCol w="1751911"/>
                <a:gridCol w="2698734"/>
              </a:tblGrid>
              <a:tr h="769508">
                <a:tc>
                  <a:txBody>
                    <a:bodyPr/>
                    <a:lstStyle/>
                    <a:p>
                      <a:pPr algn="ctr">
                        <a:lnSpc>
                          <a:spcPct val="150000"/>
                        </a:lnSpc>
                        <a:spcAft>
                          <a:spcPts val="0"/>
                        </a:spcAft>
                      </a:pPr>
                      <a:r>
                        <a:rPr lang="en-US" sz="1800" dirty="0">
                          <a:solidFill>
                            <a:schemeClr val="tx2">
                              <a:lumMod val="60000"/>
                              <a:lumOff val="40000"/>
                            </a:schemeClr>
                          </a:solidFill>
                        </a:rPr>
                        <a:t>Securing Method</a:t>
                      </a:r>
                      <a:endParaRPr lang="en-US" sz="1800" dirty="0">
                        <a:solidFill>
                          <a:schemeClr val="tx2">
                            <a:lumMod val="60000"/>
                            <a:lumOff val="40000"/>
                          </a:schemeClr>
                        </a:solidFill>
                        <a:latin typeface="Calibri"/>
                        <a:ea typeface="Calibri"/>
                        <a:cs typeface="Arial"/>
                      </a:endParaRPr>
                    </a:p>
                  </a:txBody>
                  <a:tcPr marL="68580" marR="68580" marT="0" marB="0" anchor="ctr">
                    <a:cell3D prstMaterial="dkEdge">
                      <a:bevel w="50800" prst="hardEdge"/>
                      <a:lightRig rig="flood" dir="t"/>
                    </a:cell3D>
                  </a:tcPr>
                </a:tc>
                <a:tc>
                  <a:txBody>
                    <a:bodyPr/>
                    <a:lstStyle/>
                    <a:p>
                      <a:pPr algn="ctr">
                        <a:lnSpc>
                          <a:spcPct val="115000"/>
                        </a:lnSpc>
                        <a:spcAft>
                          <a:spcPts val="0"/>
                        </a:spcAft>
                      </a:pPr>
                      <a:r>
                        <a:rPr lang="en-US" sz="1800">
                          <a:solidFill>
                            <a:schemeClr val="tx2">
                              <a:lumMod val="60000"/>
                              <a:lumOff val="40000"/>
                            </a:schemeClr>
                          </a:solidFill>
                        </a:rPr>
                        <a:t>Encryption Type Used</a:t>
                      </a:r>
                      <a:endParaRPr lang="en-US" sz="1800">
                        <a:solidFill>
                          <a:schemeClr val="tx2">
                            <a:lumMod val="60000"/>
                            <a:lumOff val="40000"/>
                          </a:schemeClr>
                        </a:solidFill>
                        <a:latin typeface="Calibri"/>
                        <a:ea typeface="Calibri"/>
                        <a:cs typeface="Arial"/>
                      </a:endParaRPr>
                    </a:p>
                  </a:txBody>
                  <a:tcPr marL="68580" marR="68580" marT="0" marB="0" anchor="ctr">
                    <a:cell3D prstMaterial="dkEdge">
                      <a:bevel w="50800" prst="hardEdge"/>
                      <a:lightRig rig="flood" dir="t"/>
                    </a:cell3D>
                  </a:tcPr>
                </a:tc>
                <a:tc>
                  <a:txBody>
                    <a:bodyPr/>
                    <a:lstStyle/>
                    <a:p>
                      <a:pPr algn="ctr">
                        <a:lnSpc>
                          <a:spcPct val="150000"/>
                        </a:lnSpc>
                        <a:spcAft>
                          <a:spcPts val="0"/>
                        </a:spcAft>
                      </a:pPr>
                      <a:r>
                        <a:rPr lang="en-US" sz="1800">
                          <a:solidFill>
                            <a:schemeClr val="tx2">
                              <a:lumMod val="60000"/>
                              <a:lumOff val="40000"/>
                            </a:schemeClr>
                          </a:solidFill>
                        </a:rPr>
                        <a:t>Security Level</a:t>
                      </a:r>
                      <a:endParaRPr lang="en-US" sz="1800">
                        <a:solidFill>
                          <a:schemeClr val="tx2">
                            <a:lumMod val="60000"/>
                            <a:lumOff val="40000"/>
                          </a:schemeClr>
                        </a:solidFill>
                        <a:latin typeface="Calibri"/>
                        <a:ea typeface="Calibri"/>
                        <a:cs typeface="Arial"/>
                      </a:endParaRPr>
                    </a:p>
                  </a:txBody>
                  <a:tcPr marL="68580" marR="68580" marT="0" marB="0" anchor="ctr">
                    <a:cell3D prstMaterial="dkEdge">
                      <a:bevel w="50800" prst="hardEdge"/>
                      <a:lightRig rig="flood" dir="t"/>
                    </a:cell3D>
                  </a:tcPr>
                </a:tc>
                <a:tc>
                  <a:txBody>
                    <a:bodyPr/>
                    <a:lstStyle/>
                    <a:p>
                      <a:pPr algn="ctr">
                        <a:lnSpc>
                          <a:spcPct val="150000"/>
                        </a:lnSpc>
                        <a:spcAft>
                          <a:spcPts val="0"/>
                        </a:spcAft>
                      </a:pPr>
                      <a:r>
                        <a:rPr lang="en-US" sz="1800" dirty="0">
                          <a:solidFill>
                            <a:schemeClr val="tx2">
                              <a:lumMod val="60000"/>
                              <a:lumOff val="40000"/>
                            </a:schemeClr>
                          </a:solidFill>
                        </a:rPr>
                        <a:t>Notes</a:t>
                      </a:r>
                      <a:endParaRPr lang="en-US" sz="1800" dirty="0">
                        <a:solidFill>
                          <a:schemeClr val="tx2">
                            <a:lumMod val="60000"/>
                            <a:lumOff val="40000"/>
                          </a:schemeClr>
                        </a:solidFill>
                        <a:latin typeface="Calibri"/>
                        <a:ea typeface="Calibri"/>
                        <a:cs typeface="Arial"/>
                      </a:endParaRPr>
                    </a:p>
                  </a:txBody>
                  <a:tcPr marL="68580" marR="68580" marT="0" marB="0" anchor="ctr">
                    <a:cell3D prstMaterial="dkEdge">
                      <a:bevel w="50800" prst="hardEdge"/>
                      <a:lightRig rig="flood" dir="t"/>
                    </a:cell3D>
                  </a:tcPr>
                </a:tc>
              </a:tr>
              <a:tr h="1273224">
                <a:tc>
                  <a:txBody>
                    <a:bodyPr/>
                    <a:lstStyle/>
                    <a:p>
                      <a:pPr algn="ctr">
                        <a:lnSpc>
                          <a:spcPct val="150000"/>
                        </a:lnSpc>
                        <a:spcAft>
                          <a:spcPts val="0"/>
                        </a:spcAft>
                      </a:pPr>
                      <a:r>
                        <a:rPr lang="en-US" sz="1800">
                          <a:solidFill>
                            <a:schemeClr val="tx2">
                              <a:lumMod val="60000"/>
                              <a:lumOff val="40000"/>
                            </a:schemeClr>
                          </a:solidFill>
                        </a:rPr>
                        <a:t>WEP</a:t>
                      </a:r>
                      <a:endParaRPr lang="en-US" sz="1800">
                        <a:solidFill>
                          <a:schemeClr val="tx2">
                            <a:lumMod val="60000"/>
                            <a:lumOff val="40000"/>
                          </a:schemeClr>
                        </a:solidFill>
                        <a:latin typeface="Calibri"/>
                        <a:ea typeface="Calibri"/>
                        <a:cs typeface="Arial"/>
                      </a:endParaRPr>
                    </a:p>
                  </a:txBody>
                  <a:tcPr marL="68580" marR="68580" marT="0" marB="0" anchor="ctr">
                    <a:cell3D prstMaterial="dkEdge">
                      <a:bevel w="50800" prst="hardEdge"/>
                      <a:lightRig rig="flood" dir="t"/>
                    </a:cell3D>
                  </a:tcPr>
                </a:tc>
                <a:tc>
                  <a:txBody>
                    <a:bodyPr/>
                    <a:lstStyle/>
                    <a:p>
                      <a:pPr algn="ctr">
                        <a:lnSpc>
                          <a:spcPct val="150000"/>
                        </a:lnSpc>
                        <a:spcAft>
                          <a:spcPts val="0"/>
                        </a:spcAft>
                      </a:pPr>
                      <a:endParaRPr lang="en-US" sz="1600"/>
                    </a:p>
                    <a:p>
                      <a:pPr algn="ctr">
                        <a:lnSpc>
                          <a:spcPct val="150000"/>
                        </a:lnSpc>
                        <a:spcAft>
                          <a:spcPts val="0"/>
                        </a:spcAft>
                      </a:pPr>
                      <a:r>
                        <a:rPr lang="en-US" sz="1600"/>
                        <a:t>RC4 encryption algorithm</a:t>
                      </a:r>
                      <a:endParaRPr lang="en-US" sz="1600">
                        <a:latin typeface="Calibri"/>
                        <a:ea typeface="Calibri"/>
                        <a:cs typeface="Arial"/>
                      </a:endParaRPr>
                    </a:p>
                  </a:txBody>
                  <a:tcPr marL="68580" marR="68580" marT="0" marB="0" anchor="ctr">
                    <a:cell3D prstMaterial="dkEdge">
                      <a:bevel w="50800" prst="hardEdge"/>
                      <a:lightRig rig="flood" dir="t"/>
                    </a:cell3D>
                  </a:tcPr>
                </a:tc>
                <a:tc>
                  <a:txBody>
                    <a:bodyPr/>
                    <a:lstStyle/>
                    <a:p>
                      <a:pPr algn="ctr">
                        <a:lnSpc>
                          <a:spcPct val="150000"/>
                        </a:lnSpc>
                        <a:spcAft>
                          <a:spcPts val="0"/>
                        </a:spcAft>
                      </a:pPr>
                      <a:r>
                        <a:rPr lang="en-US" sz="1600" dirty="0" smtClean="0"/>
                        <a:t>Low</a:t>
                      </a:r>
                      <a:endParaRPr lang="en-US" sz="1600" dirty="0">
                        <a:latin typeface="Calibri"/>
                        <a:ea typeface="Calibri"/>
                        <a:cs typeface="Arial"/>
                      </a:endParaRPr>
                    </a:p>
                  </a:txBody>
                  <a:tcPr marL="68580" marR="68580" marT="0" marB="0" anchor="ctr">
                    <a:cell3D prstMaterial="dkEdge">
                      <a:bevel w="50800" prst="hardEdge"/>
                      <a:lightRig rig="flood" dir="t"/>
                    </a:cell3D>
                  </a:tcPr>
                </a:tc>
                <a:tc>
                  <a:txBody>
                    <a:bodyPr/>
                    <a:lstStyle/>
                    <a:p>
                      <a:pPr algn="ctr">
                        <a:lnSpc>
                          <a:spcPct val="150000"/>
                        </a:lnSpc>
                        <a:spcAft>
                          <a:spcPts val="0"/>
                        </a:spcAft>
                      </a:pPr>
                      <a:r>
                        <a:rPr lang="en-US" sz="1600" dirty="0"/>
                        <a:t>No longer used; it is can be hacked easily</a:t>
                      </a:r>
                      <a:endParaRPr lang="en-US" sz="1600" dirty="0">
                        <a:latin typeface="Calibri"/>
                        <a:ea typeface="Calibri"/>
                        <a:cs typeface="Arial"/>
                      </a:endParaRPr>
                    </a:p>
                  </a:txBody>
                  <a:tcPr marL="68580" marR="68580" marT="0" marB="0" anchor="ctr">
                    <a:cell3D prstMaterial="dkEdge">
                      <a:bevel w="50800" prst="hardEdge"/>
                      <a:lightRig rig="flood" dir="t"/>
                    </a:cell3D>
                  </a:tcPr>
                </a:tc>
              </a:tr>
              <a:tr h="1156696">
                <a:tc>
                  <a:txBody>
                    <a:bodyPr/>
                    <a:lstStyle/>
                    <a:p>
                      <a:pPr algn="ctr">
                        <a:lnSpc>
                          <a:spcPct val="150000"/>
                        </a:lnSpc>
                        <a:spcAft>
                          <a:spcPts val="0"/>
                        </a:spcAft>
                      </a:pPr>
                      <a:r>
                        <a:rPr lang="en-US" sz="1800" dirty="0">
                          <a:solidFill>
                            <a:schemeClr val="tx2">
                              <a:lumMod val="60000"/>
                              <a:lumOff val="40000"/>
                            </a:schemeClr>
                          </a:solidFill>
                        </a:rPr>
                        <a:t>WPA</a:t>
                      </a:r>
                      <a:endParaRPr lang="en-US" sz="1800" dirty="0">
                        <a:solidFill>
                          <a:schemeClr val="tx2">
                            <a:lumMod val="60000"/>
                            <a:lumOff val="40000"/>
                          </a:schemeClr>
                        </a:solidFill>
                        <a:latin typeface="Calibri"/>
                        <a:ea typeface="Calibri"/>
                        <a:cs typeface="Arial"/>
                      </a:endParaRPr>
                    </a:p>
                  </a:txBody>
                  <a:tcPr marL="68580" marR="68580" marT="0" marB="0" anchor="ctr">
                    <a:cell3D prstMaterial="dkEdge">
                      <a:bevel w="50800" prst="hardEdge"/>
                      <a:lightRig rig="flood" dir="t"/>
                    </a:cell3D>
                  </a:tcPr>
                </a:tc>
                <a:tc>
                  <a:txBody>
                    <a:bodyPr/>
                    <a:lstStyle/>
                    <a:p>
                      <a:pPr algn="ctr">
                        <a:lnSpc>
                          <a:spcPct val="150000"/>
                        </a:lnSpc>
                        <a:spcAft>
                          <a:spcPts val="0"/>
                        </a:spcAft>
                      </a:pPr>
                      <a:r>
                        <a:rPr lang="en-US" sz="1600"/>
                        <a:t>TKIP Protocol </a:t>
                      </a:r>
                      <a:endParaRPr lang="en-US" sz="1600">
                        <a:latin typeface="Calibri"/>
                        <a:ea typeface="Calibri"/>
                        <a:cs typeface="Arial"/>
                      </a:endParaRPr>
                    </a:p>
                  </a:txBody>
                  <a:tcPr marL="68580" marR="68580" marT="0" marB="0" anchor="ctr">
                    <a:cell3D prstMaterial="dkEdge">
                      <a:bevel w="50800" prst="hardEdge"/>
                      <a:lightRig rig="flood" dir="t"/>
                    </a:cell3D>
                  </a:tcPr>
                </a:tc>
                <a:tc>
                  <a:txBody>
                    <a:bodyPr/>
                    <a:lstStyle/>
                    <a:p>
                      <a:pPr algn="ctr">
                        <a:lnSpc>
                          <a:spcPct val="150000"/>
                        </a:lnSpc>
                        <a:spcAft>
                          <a:spcPts val="0"/>
                        </a:spcAft>
                      </a:pPr>
                      <a:r>
                        <a:rPr lang="en-US" sz="1600" dirty="0"/>
                        <a:t>High</a:t>
                      </a:r>
                      <a:endParaRPr lang="en-US" sz="1600" dirty="0">
                        <a:latin typeface="Calibri"/>
                        <a:ea typeface="Calibri"/>
                        <a:cs typeface="Arial"/>
                      </a:endParaRPr>
                    </a:p>
                  </a:txBody>
                  <a:tcPr marL="68580" marR="68580" marT="0" marB="0" anchor="ctr">
                    <a:cell3D prstMaterial="dkEdge">
                      <a:bevel w="50800" prst="hardEdge"/>
                      <a:lightRig rig="flood" dir="t"/>
                    </a:cell3D>
                  </a:tcPr>
                </a:tc>
                <a:tc>
                  <a:txBody>
                    <a:bodyPr/>
                    <a:lstStyle/>
                    <a:p>
                      <a:pPr algn="ctr">
                        <a:lnSpc>
                          <a:spcPct val="150000"/>
                        </a:lnSpc>
                        <a:spcAft>
                          <a:spcPts val="0"/>
                        </a:spcAft>
                      </a:pPr>
                      <a:r>
                        <a:rPr lang="en-US" sz="1600" dirty="0"/>
                        <a:t>provides improved encryption security over WEP</a:t>
                      </a:r>
                      <a:endParaRPr lang="en-US" sz="1600" dirty="0">
                        <a:latin typeface="Calibri"/>
                        <a:ea typeface="Calibri"/>
                        <a:cs typeface="Arial"/>
                      </a:endParaRPr>
                    </a:p>
                  </a:txBody>
                  <a:tcPr marL="68580" marR="68580" marT="0" marB="0" anchor="ctr">
                    <a:cell3D prstMaterial="dkEdge">
                      <a:bevel w="50800" prst="hardEdge"/>
                      <a:lightRig rig="flood" dir="t"/>
                    </a:cell3D>
                  </a:tcPr>
                </a:tc>
              </a:tr>
              <a:tr h="1273224">
                <a:tc>
                  <a:txBody>
                    <a:bodyPr/>
                    <a:lstStyle/>
                    <a:p>
                      <a:pPr algn="ctr">
                        <a:lnSpc>
                          <a:spcPct val="150000"/>
                        </a:lnSpc>
                        <a:spcAft>
                          <a:spcPts val="0"/>
                        </a:spcAft>
                      </a:pPr>
                      <a:r>
                        <a:rPr lang="en-US" sz="1800" dirty="0">
                          <a:solidFill>
                            <a:schemeClr val="tx2">
                              <a:lumMod val="60000"/>
                              <a:lumOff val="40000"/>
                            </a:schemeClr>
                          </a:solidFill>
                        </a:rPr>
                        <a:t>WPA2</a:t>
                      </a:r>
                      <a:endParaRPr lang="en-US" sz="1800" dirty="0">
                        <a:solidFill>
                          <a:schemeClr val="tx2">
                            <a:lumMod val="60000"/>
                            <a:lumOff val="40000"/>
                          </a:schemeClr>
                        </a:solidFill>
                        <a:latin typeface="Calibri"/>
                        <a:ea typeface="Calibri"/>
                        <a:cs typeface="Arial"/>
                      </a:endParaRPr>
                    </a:p>
                  </a:txBody>
                  <a:tcPr marL="68580" marR="68580" marT="0" marB="0" anchor="ctr">
                    <a:cell3D prstMaterial="dkEdge">
                      <a:bevel w="50800" prst="hardEdge"/>
                      <a:lightRig rig="flood" dir="t"/>
                    </a:cell3D>
                  </a:tcPr>
                </a:tc>
                <a:tc>
                  <a:txBody>
                    <a:bodyPr/>
                    <a:lstStyle/>
                    <a:p>
                      <a:pPr algn="ctr">
                        <a:lnSpc>
                          <a:spcPct val="150000"/>
                        </a:lnSpc>
                        <a:spcAft>
                          <a:spcPts val="0"/>
                        </a:spcAft>
                      </a:pPr>
                      <a:r>
                        <a:rPr lang="en-US" sz="1600" dirty="0"/>
                        <a:t>CCMP Protocol</a:t>
                      </a:r>
                      <a:endParaRPr lang="en-US" sz="1600" dirty="0">
                        <a:latin typeface="Calibri"/>
                        <a:ea typeface="Calibri"/>
                        <a:cs typeface="Arial"/>
                      </a:endParaRPr>
                    </a:p>
                  </a:txBody>
                  <a:tcPr marL="68580" marR="68580" marT="0" marB="0" anchor="ctr">
                    <a:cell3D prstMaterial="dkEdge">
                      <a:bevel w="50800" prst="hardEdge"/>
                      <a:lightRig rig="flood" dir="t"/>
                    </a:cell3D>
                  </a:tcPr>
                </a:tc>
                <a:tc>
                  <a:txBody>
                    <a:bodyPr/>
                    <a:lstStyle/>
                    <a:p>
                      <a:pPr algn="ctr">
                        <a:lnSpc>
                          <a:spcPct val="150000"/>
                        </a:lnSpc>
                        <a:spcAft>
                          <a:spcPts val="0"/>
                        </a:spcAft>
                      </a:pPr>
                      <a:r>
                        <a:rPr lang="en-US" sz="1600"/>
                        <a:t>Very High</a:t>
                      </a:r>
                      <a:endParaRPr lang="en-US" sz="1600">
                        <a:latin typeface="Calibri"/>
                        <a:ea typeface="Calibri"/>
                        <a:cs typeface="Arial"/>
                      </a:endParaRPr>
                    </a:p>
                  </a:txBody>
                  <a:tcPr marL="68580" marR="68580" marT="0" marB="0" anchor="ctr">
                    <a:cell3D prstMaterial="dkEdge">
                      <a:bevel w="50800" prst="hardEdge"/>
                      <a:lightRig rig="flood" dir="t"/>
                    </a:cell3D>
                  </a:tcPr>
                </a:tc>
                <a:tc>
                  <a:txBody>
                    <a:bodyPr/>
                    <a:lstStyle/>
                    <a:p>
                      <a:pPr algn="ctr">
                        <a:lnSpc>
                          <a:spcPct val="150000"/>
                        </a:lnSpc>
                        <a:spcAft>
                          <a:spcPts val="0"/>
                        </a:spcAft>
                      </a:pPr>
                      <a:r>
                        <a:rPr lang="en-US" sz="1600" dirty="0"/>
                        <a:t>An improved version of WPA that uses Advanced Encryption Standard</a:t>
                      </a:r>
                      <a:endParaRPr lang="en-US" sz="1600" dirty="0">
                        <a:latin typeface="Calibri"/>
                        <a:ea typeface="Calibri"/>
                        <a:cs typeface="Arial"/>
                      </a:endParaRPr>
                    </a:p>
                  </a:txBody>
                  <a:tcPr marL="68580" marR="68580" marT="0" marB="0" anchor="ctr">
                    <a:cell3D prstMaterial="dkEdge">
                      <a:bevel w="50800" prst="hardEdge"/>
                      <a:lightRig rig="flood" dir="t"/>
                    </a:cell3D>
                  </a:tcPr>
                </a:tc>
              </a:tr>
            </a:tbl>
          </a:graphicData>
        </a:graphic>
      </p:graphicFrame>
      <p:sp>
        <p:nvSpPr>
          <p:cNvPr id="4" name="Slide Number Placeholder 3"/>
          <p:cNvSpPr>
            <a:spLocks noGrp="1"/>
          </p:cNvSpPr>
          <p:nvPr>
            <p:ph type="sldNum" sz="quarter" idx="12"/>
          </p:nvPr>
        </p:nvSpPr>
        <p:spPr/>
        <p:txBody>
          <a:bodyPr/>
          <a:lstStyle/>
          <a:p>
            <a:pPr>
              <a:defRPr/>
            </a:pPr>
            <a:fld id="{CE72B7BB-D984-4A4D-AE24-88752FD25D73}" type="slidenum">
              <a:rPr lang="en-US" altLang="en-US" smtClean="0"/>
              <a:pPr>
                <a:defRPr/>
              </a:pPr>
              <a:t>15</a:t>
            </a:fld>
            <a:endParaRPr lang="en-US" altLang="en-US"/>
          </a:p>
        </p:txBody>
      </p:sp>
      <p:pic>
        <p:nvPicPr>
          <p:cNvPr id="6" name="Picture 8" descr="BD14516_"/>
          <p:cNvPicPr>
            <a:picLocks noChangeAspect="1" noChangeArrowheads="1"/>
          </p:cNvPicPr>
          <p:nvPr/>
        </p:nvPicPr>
        <p:blipFill>
          <a:blip r:embed="rId3" cstate="print"/>
          <a:srcRect/>
          <a:stretch>
            <a:fillRect/>
          </a:stretch>
        </p:blipFill>
        <p:spPr bwMode="auto">
          <a:xfrm>
            <a:off x="609600" y="1447800"/>
            <a:ext cx="7162800" cy="119063"/>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lgn="just"/>
            <a:r>
              <a:rPr lang="en-US" sz="2400" b="1" dirty="0" smtClean="0">
                <a:solidFill>
                  <a:srgbClr val="FF0000"/>
                </a:solidFill>
              </a:rPr>
              <a:t>Wi-Fi</a:t>
            </a:r>
            <a:r>
              <a:rPr lang="en-US" sz="2400" dirty="0" smtClean="0"/>
              <a:t> is a simple, cost-effective way to connect to the Internet, without the need to physically connecting wires.</a:t>
            </a:r>
          </a:p>
          <a:p>
            <a:pPr algn="just"/>
            <a:r>
              <a:rPr lang="en-US" sz="2400" dirty="0" smtClean="0"/>
              <a:t>In 1997 IEEE drafted the 802.11 standard for wireless local area networking.</a:t>
            </a:r>
          </a:p>
          <a:p>
            <a:pPr algn="just"/>
            <a:r>
              <a:rPr lang="en-US" sz="2400" dirty="0" smtClean="0"/>
              <a:t>Hotspot is a geographic area setup in any public location, and has a readily accessible wireless network.</a:t>
            </a:r>
          </a:p>
          <a:p>
            <a:pPr algn="just"/>
            <a:r>
              <a:rPr lang="fi-FI" sz="2400" dirty="0" smtClean="0"/>
              <a:t>Security is a huge challenge for </a:t>
            </a:r>
            <a:r>
              <a:rPr lang="fi-FI" sz="2400" b="1" dirty="0" smtClean="0">
                <a:solidFill>
                  <a:srgbClr val="FF0000"/>
                </a:solidFill>
              </a:rPr>
              <a:t>Wi-Fi</a:t>
            </a:r>
            <a:r>
              <a:rPr lang="fi-FI" sz="2400" dirty="0" smtClean="0"/>
              <a:t> Networks, many Security Techniques are used to improve it.</a:t>
            </a:r>
            <a:endParaRPr lang="en-US" sz="2400" dirty="0" smtClean="0"/>
          </a:p>
          <a:p>
            <a:pPr algn="just"/>
            <a:r>
              <a:rPr lang="en-US" sz="2400" b="1" dirty="0" smtClean="0">
                <a:solidFill>
                  <a:srgbClr val="FF0000"/>
                </a:solidFill>
              </a:rPr>
              <a:t>Wi-Fi</a:t>
            </a:r>
            <a:r>
              <a:rPr lang="en-US" sz="2400" dirty="0" smtClean="0"/>
              <a:t> Networks have a several limitations that should be concerned.</a:t>
            </a:r>
          </a:p>
          <a:p>
            <a:endParaRPr lang="en-US" sz="2400" dirty="0"/>
          </a:p>
        </p:txBody>
      </p:sp>
      <p:sp>
        <p:nvSpPr>
          <p:cNvPr id="4" name="Slide Number Placeholder 3"/>
          <p:cNvSpPr>
            <a:spLocks noGrp="1"/>
          </p:cNvSpPr>
          <p:nvPr>
            <p:ph type="sldNum" sz="quarter" idx="12"/>
          </p:nvPr>
        </p:nvSpPr>
        <p:spPr/>
        <p:txBody>
          <a:bodyPr/>
          <a:lstStyle/>
          <a:p>
            <a:pPr>
              <a:defRPr/>
            </a:pPr>
            <a:fld id="{CE72B7BB-D984-4A4D-AE24-88752FD25D73}" type="slidenum">
              <a:rPr lang="en-US" altLang="en-US" smtClean="0"/>
              <a:pPr>
                <a:defRPr/>
              </a:pPr>
              <a:t>16</a:t>
            </a:fld>
            <a:endParaRPr lang="en-US" altLang="en-US"/>
          </a:p>
        </p:txBody>
      </p:sp>
      <p:pic>
        <p:nvPicPr>
          <p:cNvPr id="5" name="Picture 8" descr="BD14516_"/>
          <p:cNvPicPr>
            <a:picLocks noChangeAspect="1" noChangeArrowheads="1"/>
          </p:cNvPicPr>
          <p:nvPr/>
        </p:nvPicPr>
        <p:blipFill>
          <a:blip r:embed="rId3" cstate="print"/>
          <a:srcRect/>
          <a:stretch>
            <a:fillRect/>
          </a:stretch>
        </p:blipFill>
        <p:spPr bwMode="auto">
          <a:xfrm>
            <a:off x="609600" y="1447800"/>
            <a:ext cx="7162800" cy="119063"/>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7"/>
          <p:cNvSpPr txBox="1">
            <a:spLocks noChangeArrowheads="1"/>
          </p:cNvSpPr>
          <p:nvPr/>
        </p:nvSpPr>
        <p:spPr bwMode="auto">
          <a:xfrm>
            <a:off x="2498725" y="1941513"/>
            <a:ext cx="3597275" cy="366712"/>
          </a:xfrm>
          <a:prstGeom prst="rect">
            <a:avLst/>
          </a:prstGeom>
          <a:noFill/>
          <a:ln w="9525">
            <a:noFill/>
            <a:miter lim="800000"/>
            <a:headEnd/>
            <a:tailEnd/>
          </a:ln>
        </p:spPr>
        <p:txBody>
          <a:bodyPr>
            <a:spAutoFit/>
          </a:bodyPr>
          <a:lstStyle/>
          <a:p>
            <a:endParaRPr lang="en-US"/>
          </a:p>
        </p:txBody>
      </p:sp>
      <p:sp>
        <p:nvSpPr>
          <p:cNvPr id="28680" name="Text Box 8"/>
          <p:cNvSpPr txBox="1">
            <a:spLocks noChangeArrowheads="1"/>
          </p:cNvSpPr>
          <p:nvPr/>
        </p:nvSpPr>
        <p:spPr bwMode="auto">
          <a:xfrm>
            <a:off x="1905000" y="2971800"/>
            <a:ext cx="4267200" cy="2800767"/>
          </a:xfrm>
          <a:prstGeom prst="rect">
            <a:avLst/>
          </a:prstGeom>
          <a:noFill/>
          <a:ln w="9525">
            <a:noFill/>
            <a:miter lim="800000"/>
            <a:headEnd/>
            <a:tailEnd/>
          </a:ln>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spcBef>
                <a:spcPct val="50000"/>
              </a:spcBef>
            </a:pPr>
            <a:r>
              <a:rPr lang="en-US" sz="8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THANK YOU</a:t>
            </a:r>
            <a:endParaRPr lang="en-U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nodeType="afterEffect">
                                  <p:stCondLst>
                                    <p:cond delay="0"/>
                                  </p:stCondLst>
                                  <p:childTnLst>
                                    <p:set>
                                      <p:cBhvr>
                                        <p:cTn id="6" dur="1" fill="hold">
                                          <p:stCondLst>
                                            <p:cond delay="0"/>
                                          </p:stCondLst>
                                        </p:cTn>
                                        <p:tgtEl>
                                          <p:spTgt spid="28680">
                                            <p:txEl>
                                              <p:pRg st="0" end="0"/>
                                            </p:txEl>
                                          </p:spTgt>
                                        </p:tgtEl>
                                        <p:attrNameLst>
                                          <p:attrName>style.visibility</p:attrName>
                                        </p:attrNameLst>
                                      </p:cBhvr>
                                      <p:to>
                                        <p:strVal val="visible"/>
                                      </p:to>
                                    </p:set>
                                    <p:anim calcmode="lin" valueType="num">
                                      <p:cBhvr>
                                        <p:cTn id="7" dur="1000" fill="hold"/>
                                        <p:tgtEl>
                                          <p:spTgt spid="28680">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8680">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8680">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2868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Outlines</a:t>
            </a:r>
            <a:endParaRPr lang="en-US" dirty="0"/>
          </a:p>
        </p:txBody>
      </p:sp>
      <p:sp>
        <p:nvSpPr>
          <p:cNvPr id="3" name="Content Placeholder 2"/>
          <p:cNvSpPr>
            <a:spLocks noGrp="1"/>
          </p:cNvSpPr>
          <p:nvPr>
            <p:ph idx="1"/>
          </p:nvPr>
        </p:nvSpPr>
        <p:spPr/>
        <p:txBody>
          <a:bodyPr/>
          <a:lstStyle/>
          <a:p>
            <a:pPr lvl="1" eaLnBrk="1" hangingPunct="1"/>
            <a:r>
              <a:rPr lang="en-US" sz="2400" dirty="0" smtClean="0"/>
              <a:t>Introduction </a:t>
            </a:r>
          </a:p>
          <a:p>
            <a:pPr lvl="1" eaLnBrk="1" hangingPunct="1"/>
            <a:r>
              <a:rPr lang="en-US" sz="2400" dirty="0" smtClean="0"/>
              <a:t>What is Wi-Fi ?</a:t>
            </a:r>
          </a:p>
          <a:p>
            <a:pPr lvl="1" eaLnBrk="1" hangingPunct="1"/>
            <a:r>
              <a:rPr lang="en-US" sz="2400" dirty="0" smtClean="0"/>
              <a:t>Wi-Fi Standards</a:t>
            </a:r>
          </a:p>
          <a:p>
            <a:pPr lvl="1" eaLnBrk="1" hangingPunct="1"/>
            <a:r>
              <a:rPr lang="en-US" sz="2400" dirty="0" smtClean="0"/>
              <a:t>Hotspots</a:t>
            </a:r>
          </a:p>
          <a:p>
            <a:pPr lvl="1" eaLnBrk="1" hangingPunct="1"/>
            <a:r>
              <a:rPr lang="en-US" sz="2400" dirty="0" smtClean="0"/>
              <a:t>Wi-Fi Network Elements</a:t>
            </a:r>
          </a:p>
          <a:p>
            <a:pPr lvl="1" eaLnBrk="1" hangingPunct="1"/>
            <a:r>
              <a:rPr lang="en-US" sz="2400" dirty="0" smtClean="0"/>
              <a:t>How a Wi-Fi Network Works</a:t>
            </a:r>
          </a:p>
          <a:p>
            <a:pPr lvl="1" eaLnBrk="1" hangingPunct="1"/>
            <a:r>
              <a:rPr lang="en-US" sz="2400" dirty="0"/>
              <a:t>Advantages and Limitations of </a:t>
            </a:r>
            <a:r>
              <a:rPr lang="en-US" sz="2400" dirty="0" smtClean="0"/>
              <a:t>Wi-Fi</a:t>
            </a:r>
          </a:p>
          <a:p>
            <a:pPr lvl="1" eaLnBrk="1" hangingPunct="1"/>
            <a:r>
              <a:rPr lang="en-US" sz="2400" dirty="0" smtClean="0"/>
              <a:t>Wi-Fi Security</a:t>
            </a:r>
          </a:p>
          <a:p>
            <a:pPr lvl="1" eaLnBrk="1" hangingPunct="1"/>
            <a:r>
              <a:rPr lang="en-US" sz="2400" dirty="0" smtClean="0"/>
              <a:t>Conclusion</a:t>
            </a:r>
          </a:p>
          <a:p>
            <a:pPr lvl="1" eaLnBrk="1" hangingPunct="1"/>
            <a:r>
              <a:rPr lang="en-US" sz="2400" dirty="0" smtClean="0"/>
              <a:t>The Future of  Wi-Fi</a:t>
            </a:r>
          </a:p>
          <a:p>
            <a:pPr lvl="1" eaLnBrk="1" hangingPunct="1"/>
            <a:endParaRPr lang="en-US" sz="2400" dirty="0" smtClean="0"/>
          </a:p>
          <a:p>
            <a:pPr lvl="5">
              <a:lnSpc>
                <a:spcPct val="90000"/>
              </a:lnSpc>
            </a:pPr>
            <a:endParaRPr lang="en-US" sz="1800" dirty="0" smtClean="0"/>
          </a:p>
          <a:p>
            <a:pPr lvl="5">
              <a:lnSpc>
                <a:spcPct val="90000"/>
              </a:lnSpc>
            </a:pPr>
            <a:endParaRPr lang="en-US" sz="1800" dirty="0" smtClean="0"/>
          </a:p>
          <a:p>
            <a:pPr lvl="5">
              <a:lnSpc>
                <a:spcPct val="90000"/>
              </a:lnSpc>
              <a:buFont typeface="Wingdings" pitchFamily="2" charset="2"/>
              <a:buChar char="v"/>
            </a:pPr>
            <a:endParaRPr lang="en-US" sz="1800" dirty="0" smtClean="0"/>
          </a:p>
        </p:txBody>
      </p:sp>
      <p:pic>
        <p:nvPicPr>
          <p:cNvPr id="5" name="Picture 4" descr="BD14516_"/>
          <p:cNvPicPr>
            <a:picLocks noChangeAspect="1" noChangeArrowheads="1"/>
          </p:cNvPicPr>
          <p:nvPr/>
        </p:nvPicPr>
        <p:blipFill>
          <a:blip r:embed="rId3" cstate="print"/>
          <a:srcRect/>
          <a:stretch>
            <a:fillRect/>
          </a:stretch>
        </p:blipFill>
        <p:spPr bwMode="auto">
          <a:xfrm>
            <a:off x="533400" y="1524000"/>
            <a:ext cx="7162800" cy="119063"/>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pPr>
              <a:defRPr/>
            </a:pPr>
            <a:fld id="{CE72B7BB-D984-4A4D-AE24-88752FD25D73}" type="slidenum">
              <a:rPr lang="en-US" altLang="en-US" smtClean="0"/>
              <a:pPr>
                <a:defRPr/>
              </a:pPr>
              <a:t>2</a:t>
            </a:fld>
            <a:endParaRPr lang="en-US" altLang="en-US"/>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Introduction</a:t>
            </a:r>
            <a:endParaRPr lang="en-US" dirty="0"/>
          </a:p>
        </p:txBody>
      </p:sp>
      <p:pic>
        <p:nvPicPr>
          <p:cNvPr id="4" name="Picture 4" descr="BD14516_"/>
          <p:cNvPicPr>
            <a:picLocks noChangeAspect="1" noChangeArrowheads="1"/>
          </p:cNvPicPr>
          <p:nvPr/>
        </p:nvPicPr>
        <p:blipFill>
          <a:blip r:embed="rId3" cstate="print"/>
          <a:srcRect/>
          <a:stretch>
            <a:fillRect/>
          </a:stretch>
        </p:blipFill>
        <p:spPr bwMode="auto">
          <a:xfrm>
            <a:off x="533400" y="1524000"/>
            <a:ext cx="7162800" cy="119063"/>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pPr>
              <a:defRPr/>
            </a:pPr>
            <a:fld id="{CE72B7BB-D984-4A4D-AE24-88752FD25D73}" type="slidenum">
              <a:rPr lang="en-US" altLang="en-US" smtClean="0"/>
              <a:pPr>
                <a:defRPr/>
              </a:pPr>
              <a:t>3</a:t>
            </a:fld>
            <a:endParaRPr lang="en-US" altLang="en-US"/>
          </a:p>
        </p:txBody>
      </p:sp>
      <p:sp>
        <p:nvSpPr>
          <p:cNvPr id="8" name="TextBox 7"/>
          <p:cNvSpPr txBox="1"/>
          <p:nvPr/>
        </p:nvSpPr>
        <p:spPr>
          <a:xfrm>
            <a:off x="609600" y="2133600"/>
            <a:ext cx="7543800" cy="4154984"/>
          </a:xfrm>
          <a:prstGeom prst="rect">
            <a:avLst/>
          </a:prstGeom>
          <a:noFill/>
        </p:spPr>
        <p:txBody>
          <a:bodyPr wrap="square" rtlCol="0">
            <a:spAutoFit/>
          </a:bodyPr>
          <a:lstStyle/>
          <a:p>
            <a:pPr algn="just">
              <a:buClr>
                <a:schemeClr val="tx2">
                  <a:lumMod val="60000"/>
                  <a:lumOff val="40000"/>
                </a:schemeClr>
              </a:buClr>
              <a:buFont typeface="Wingdings" pitchFamily="2" charset="2"/>
              <a:buChar char="q"/>
            </a:pPr>
            <a:r>
              <a:rPr lang="en-US" sz="2400" dirty="0" smtClean="0"/>
              <a:t> Imagine working on your laptop or checking e-mail from anywhere in your home.</a:t>
            </a:r>
          </a:p>
          <a:p>
            <a:pPr algn="just">
              <a:buFont typeface="Wingdings" pitchFamily="2" charset="2"/>
              <a:buChar char="Ø"/>
            </a:pPr>
            <a:endParaRPr lang="en-US" sz="2400" dirty="0" smtClean="0"/>
          </a:p>
          <a:p>
            <a:pPr algn="just">
              <a:buClr>
                <a:schemeClr val="tx2">
                  <a:lumMod val="60000"/>
                  <a:lumOff val="40000"/>
                </a:schemeClr>
              </a:buClr>
              <a:buFont typeface="Wingdings" pitchFamily="2" charset="2"/>
              <a:buChar char="q"/>
            </a:pPr>
            <a:r>
              <a:rPr lang="en-US" sz="2400" dirty="0" smtClean="0"/>
              <a:t> Imagine being able to connect to your office network from an airport or coffee shop.</a:t>
            </a:r>
          </a:p>
          <a:p>
            <a:pPr algn="just">
              <a:buFont typeface="Wingdings" pitchFamily="2" charset="2"/>
              <a:buChar char="Ø"/>
            </a:pPr>
            <a:endParaRPr lang="en-US" sz="2400" dirty="0" smtClean="0"/>
          </a:p>
          <a:p>
            <a:pPr>
              <a:buClr>
                <a:schemeClr val="tx2">
                  <a:lumMod val="60000"/>
                  <a:lumOff val="40000"/>
                </a:schemeClr>
              </a:buClr>
              <a:buFont typeface="Wingdings" pitchFamily="2" charset="2"/>
              <a:buChar char="q"/>
            </a:pPr>
            <a:r>
              <a:rPr lang="en-US" sz="2400" dirty="0" smtClean="0"/>
              <a:t> Now , imagine  doing  all these</a:t>
            </a:r>
          </a:p>
          <a:p>
            <a:pPr>
              <a:buClr>
                <a:schemeClr val="tx2">
                  <a:lumMod val="60000"/>
                  <a:lumOff val="40000"/>
                </a:schemeClr>
              </a:buClr>
            </a:pPr>
            <a:r>
              <a:rPr lang="en-US" sz="2400" dirty="0" smtClean="0"/>
              <a:t> things easily and quickly, without</a:t>
            </a:r>
          </a:p>
          <a:p>
            <a:pPr>
              <a:buClr>
                <a:schemeClr val="tx2">
                  <a:lumMod val="60000"/>
                  <a:lumOff val="40000"/>
                </a:schemeClr>
              </a:buClr>
            </a:pPr>
            <a:r>
              <a:rPr lang="en-US" sz="2400" dirty="0" smtClean="0"/>
              <a:t> worrying  about   finding  a wired </a:t>
            </a:r>
          </a:p>
          <a:p>
            <a:pPr>
              <a:buClr>
                <a:schemeClr val="tx2">
                  <a:lumMod val="60000"/>
                  <a:lumOff val="40000"/>
                </a:schemeClr>
              </a:buClr>
            </a:pPr>
            <a:r>
              <a:rPr lang="en-US" sz="2400" dirty="0" smtClean="0"/>
              <a:t> network connection. </a:t>
            </a:r>
          </a:p>
          <a:p>
            <a:r>
              <a:rPr lang="en-US" sz="2400" dirty="0" smtClean="0"/>
              <a:t> That is</a:t>
            </a:r>
            <a:r>
              <a:rPr lang="en-US" sz="2400" dirty="0" smtClean="0">
                <a:solidFill>
                  <a:srgbClr val="FF0000"/>
                </a:solidFill>
              </a:rPr>
              <a:t> </a:t>
            </a:r>
            <a:r>
              <a:rPr lang="en-US" sz="2400" b="1" i="1" dirty="0" smtClean="0">
                <a:solidFill>
                  <a:srgbClr val="FF0000"/>
                </a:solidFill>
              </a:rPr>
              <a:t>Wi-Fi</a:t>
            </a:r>
            <a:r>
              <a:rPr lang="en-US" sz="2400" b="1" dirty="0" smtClean="0">
                <a:solidFill>
                  <a:srgbClr val="FF0000"/>
                </a:solidFill>
              </a:rPr>
              <a:t> </a:t>
            </a:r>
            <a:r>
              <a:rPr lang="en-US" sz="2400" dirty="0" smtClean="0">
                <a:solidFill>
                  <a:srgbClr val="FF0000"/>
                </a:solidFill>
              </a:rPr>
              <a:t> </a:t>
            </a:r>
            <a:r>
              <a:rPr lang="en-US" sz="2400" dirty="0" smtClean="0"/>
              <a:t>!</a:t>
            </a:r>
            <a:endParaRPr lang="en-US" sz="2400" dirty="0"/>
          </a:p>
        </p:txBody>
      </p:sp>
      <p:pic>
        <p:nvPicPr>
          <p:cNvPr id="12" name="Picture 2"/>
          <p:cNvPicPr>
            <a:picLocks noChangeAspect="1" noChangeArrowheads="1"/>
          </p:cNvPicPr>
          <p:nvPr/>
        </p:nvPicPr>
        <p:blipFill>
          <a:blip r:embed="rId4" cstate="print"/>
          <a:srcRect/>
          <a:stretch>
            <a:fillRect/>
          </a:stretch>
        </p:blipFill>
        <p:spPr bwMode="auto">
          <a:xfrm>
            <a:off x="5334000" y="4267200"/>
            <a:ext cx="3517685" cy="2220912"/>
          </a:xfrm>
          <a:prstGeom prst="rect">
            <a:avLst/>
          </a:prstGeom>
          <a:noFill/>
          <a:ln w="12700">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smtClean="0"/>
              <a:t>What is </a:t>
            </a:r>
            <a:r>
              <a:rPr lang="en-US" dirty="0" smtClean="0">
                <a:solidFill>
                  <a:srgbClr val="FF0000"/>
                </a:solidFill>
              </a:rPr>
              <a:t>Wi-Fi</a:t>
            </a:r>
            <a:r>
              <a:rPr lang="en-US" dirty="0" smtClean="0"/>
              <a:t>?</a:t>
            </a:r>
          </a:p>
        </p:txBody>
      </p:sp>
      <p:sp>
        <p:nvSpPr>
          <p:cNvPr id="10243" name="Rectangle 3"/>
          <p:cNvSpPr>
            <a:spLocks noGrp="1" noChangeArrowheads="1"/>
          </p:cNvSpPr>
          <p:nvPr>
            <p:ph type="body" idx="1"/>
          </p:nvPr>
        </p:nvSpPr>
        <p:spPr>
          <a:xfrm>
            <a:off x="457200" y="1989138"/>
            <a:ext cx="7924800" cy="4411662"/>
          </a:xfrm>
        </p:spPr>
        <p:txBody>
          <a:bodyPr/>
          <a:lstStyle/>
          <a:p>
            <a:pPr algn="just" eaLnBrk="1" hangingPunct="1">
              <a:lnSpc>
                <a:spcPct val="90000"/>
              </a:lnSpc>
              <a:buClr>
                <a:schemeClr val="tx2">
                  <a:lumMod val="60000"/>
                  <a:lumOff val="40000"/>
                </a:schemeClr>
              </a:buClr>
              <a:buFont typeface="Wingdings" pitchFamily="2" charset="2"/>
              <a:buChar char="Ø"/>
              <a:defRPr/>
            </a:pPr>
            <a:r>
              <a:rPr lang="en-GB" sz="2400" b="1" dirty="0" smtClean="0">
                <a:solidFill>
                  <a:srgbClr val="FF0000"/>
                </a:solidFill>
              </a:rPr>
              <a:t>Wi-Fi</a:t>
            </a:r>
            <a:r>
              <a:rPr lang="en-GB" sz="2400" dirty="0" smtClean="0">
                <a:solidFill>
                  <a:srgbClr val="FF0000"/>
                </a:solidFill>
              </a:rPr>
              <a:t> </a:t>
            </a:r>
            <a:r>
              <a:rPr lang="en-GB" sz="2400" dirty="0" smtClean="0"/>
              <a:t>(Wireless Fidelity) is a generic term that refers to the IEEE 802.11 communications standard for Wireless Local Area Networks (WLANs).</a:t>
            </a:r>
          </a:p>
          <a:p>
            <a:pPr eaLnBrk="1" hangingPunct="1">
              <a:lnSpc>
                <a:spcPct val="90000"/>
              </a:lnSpc>
              <a:buFont typeface="Wingdings" pitchFamily="2" charset="2"/>
              <a:buChar char="ü"/>
            </a:pPr>
            <a:endParaRPr lang="en-US" sz="2400" dirty="0" smtClean="0"/>
          </a:p>
          <a:p>
            <a:pPr algn="just" eaLnBrk="1" hangingPunct="1">
              <a:lnSpc>
                <a:spcPct val="90000"/>
              </a:lnSpc>
              <a:buClr>
                <a:schemeClr val="tx2">
                  <a:lumMod val="60000"/>
                  <a:lumOff val="40000"/>
                </a:schemeClr>
              </a:buClr>
              <a:buFont typeface="Wingdings" pitchFamily="2" charset="2"/>
              <a:buChar char="Ø"/>
              <a:defRPr/>
            </a:pPr>
            <a:r>
              <a:rPr lang="en-GB" sz="2400" dirty="0" smtClean="0"/>
              <a:t>Wireless Technology is an alternative to Wired Technology, which is commonly used, for connecting devices in wireless </a:t>
            </a:r>
            <a:r>
              <a:rPr lang="en-US" sz="2400" dirty="0" smtClean="0"/>
              <a:t>using radio waves</a:t>
            </a:r>
            <a:r>
              <a:rPr lang="en-GB" sz="2400" dirty="0" smtClean="0"/>
              <a:t>.</a:t>
            </a:r>
          </a:p>
          <a:p>
            <a:pPr algn="just" eaLnBrk="1" hangingPunct="1">
              <a:lnSpc>
                <a:spcPct val="90000"/>
              </a:lnSpc>
              <a:buNone/>
            </a:pPr>
            <a:endParaRPr lang="en-US" sz="2400" dirty="0" smtClean="0"/>
          </a:p>
          <a:p>
            <a:pPr algn="just" eaLnBrk="1" hangingPunct="1">
              <a:lnSpc>
                <a:spcPct val="90000"/>
              </a:lnSpc>
              <a:buClr>
                <a:schemeClr val="tx2">
                  <a:lumMod val="60000"/>
                  <a:lumOff val="40000"/>
                </a:schemeClr>
              </a:buClr>
              <a:buFont typeface="Wingdings" pitchFamily="2" charset="2"/>
              <a:buChar char="Ø"/>
            </a:pPr>
            <a:r>
              <a:rPr lang="en-US" sz="2400" dirty="0" smtClean="0"/>
              <a:t>Allows us to access the Internet while on the move, we can remain online while moving from one area to another, without a disconnection or loss in coverage. </a:t>
            </a:r>
          </a:p>
          <a:p>
            <a:pPr eaLnBrk="1" hangingPunct="1">
              <a:lnSpc>
                <a:spcPct val="90000"/>
              </a:lnSpc>
            </a:pPr>
            <a:endParaRPr lang="en-US" sz="2400" dirty="0" smtClean="0"/>
          </a:p>
        </p:txBody>
      </p:sp>
      <p:pic>
        <p:nvPicPr>
          <p:cNvPr id="5124" name="Picture 4" descr="BD14516_"/>
          <p:cNvPicPr>
            <a:picLocks noChangeAspect="1" noChangeArrowheads="1"/>
          </p:cNvPicPr>
          <p:nvPr/>
        </p:nvPicPr>
        <p:blipFill>
          <a:blip r:embed="rId3" cstate="print"/>
          <a:srcRect/>
          <a:stretch>
            <a:fillRect/>
          </a:stretch>
        </p:blipFill>
        <p:spPr bwMode="auto">
          <a:xfrm>
            <a:off x="533400" y="1524000"/>
            <a:ext cx="7162800" cy="11906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CE72B7BB-D984-4A4D-AE24-88752FD25D73}" type="slidenum">
              <a:rPr lang="en-US" altLang="en-US" smtClean="0"/>
              <a:pPr>
                <a:defRPr/>
              </a:pPr>
              <a:t>4</a:t>
            </a:fld>
            <a:endParaRPr lang="en-US" altLang="en-US"/>
          </a:p>
        </p:txBody>
      </p:sp>
      <p:pic>
        <p:nvPicPr>
          <p:cNvPr id="7" name="صورة 6"/>
          <p:cNvPicPr/>
          <p:nvPr/>
        </p:nvPicPr>
        <p:blipFill>
          <a:blip r:embed="rId4" cstate="print"/>
          <a:srcRect/>
          <a:stretch>
            <a:fillRect/>
          </a:stretch>
        </p:blipFill>
        <p:spPr bwMode="auto">
          <a:xfrm>
            <a:off x="6172200" y="228600"/>
            <a:ext cx="1600200" cy="12192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z="3600" dirty="0" smtClean="0"/>
              <a:t>IEEE 802.11 standard</a:t>
            </a:r>
          </a:p>
        </p:txBody>
      </p:sp>
      <p:sp>
        <p:nvSpPr>
          <p:cNvPr id="36867" name="Rectangle 3"/>
          <p:cNvSpPr>
            <a:spLocks noGrp="1" noChangeArrowheads="1"/>
          </p:cNvSpPr>
          <p:nvPr>
            <p:ph type="body" idx="1"/>
          </p:nvPr>
        </p:nvSpPr>
        <p:spPr>
          <a:xfrm>
            <a:off x="457200" y="1912938"/>
            <a:ext cx="8229600" cy="4411662"/>
          </a:xfrm>
        </p:spPr>
        <p:txBody>
          <a:bodyPr/>
          <a:lstStyle/>
          <a:p>
            <a:pPr algn="just" eaLnBrk="1" hangingPunct="1">
              <a:lnSpc>
                <a:spcPct val="90000"/>
              </a:lnSpc>
              <a:buClr>
                <a:schemeClr val="tx2">
                  <a:lumMod val="60000"/>
                  <a:lumOff val="40000"/>
                </a:schemeClr>
              </a:buClr>
              <a:buFont typeface="Wingdings" pitchFamily="2" charset="2"/>
              <a:buChar char="Ø"/>
            </a:pPr>
            <a:r>
              <a:rPr lang="en-US" sz="2400" dirty="0" smtClean="0"/>
              <a:t>In 1997, the Institute of Electrical and Electronic Engineers (IEEE) drafted the 802.11 standard for wireless local area networking. </a:t>
            </a:r>
          </a:p>
          <a:p>
            <a:pPr eaLnBrk="1" hangingPunct="1">
              <a:lnSpc>
                <a:spcPct val="90000"/>
              </a:lnSpc>
            </a:pPr>
            <a:endParaRPr lang="en-US" sz="2400" dirty="0" smtClean="0"/>
          </a:p>
          <a:p>
            <a:pPr algn="just" eaLnBrk="1" hangingPunct="1">
              <a:lnSpc>
                <a:spcPct val="90000"/>
              </a:lnSpc>
              <a:buClr>
                <a:schemeClr val="tx2">
                  <a:lumMod val="60000"/>
                  <a:lumOff val="40000"/>
                </a:schemeClr>
              </a:buClr>
              <a:buFont typeface="Wingdings" pitchFamily="2" charset="2"/>
              <a:buChar char="Ø"/>
            </a:pPr>
            <a:r>
              <a:rPr lang="en-US" sz="2400" dirty="0" smtClean="0"/>
              <a:t>In 1999, networking hardware companies accepted the standard and began manufacturing products using the 802.11b protocol which operated in the 2.4 GHz range and was capable of transmitting at speeds of 11 Mbps. </a:t>
            </a:r>
          </a:p>
          <a:p>
            <a:pPr eaLnBrk="1" hangingPunct="1">
              <a:lnSpc>
                <a:spcPct val="90000"/>
              </a:lnSpc>
              <a:buFont typeface="Wingdings" pitchFamily="2" charset="2"/>
              <a:buNone/>
            </a:pPr>
            <a:endParaRPr lang="en-US" sz="2400" dirty="0" smtClean="0"/>
          </a:p>
          <a:p>
            <a:pPr algn="just" eaLnBrk="1" hangingPunct="1">
              <a:lnSpc>
                <a:spcPct val="90000"/>
              </a:lnSpc>
              <a:buClr>
                <a:schemeClr val="tx2">
                  <a:lumMod val="60000"/>
                  <a:lumOff val="40000"/>
                </a:schemeClr>
              </a:buClr>
              <a:buFont typeface="Wingdings" pitchFamily="2" charset="2"/>
              <a:buChar char="Ø"/>
            </a:pPr>
            <a:r>
              <a:rPr lang="en-US" sz="2400" dirty="0" smtClean="0"/>
              <a:t>The 802.11a protocol was also released in 1999, operating at 5 GHz with transmissions speeds of 54 Mbps, but its cost was high.</a:t>
            </a:r>
          </a:p>
        </p:txBody>
      </p:sp>
      <p:pic>
        <p:nvPicPr>
          <p:cNvPr id="19460" name="Picture 4" descr="BD14516_"/>
          <p:cNvPicPr>
            <a:picLocks noChangeAspect="1" noChangeArrowheads="1"/>
          </p:cNvPicPr>
          <p:nvPr/>
        </p:nvPicPr>
        <p:blipFill>
          <a:blip r:embed="rId3" cstate="print"/>
          <a:srcRect/>
          <a:stretch>
            <a:fillRect/>
          </a:stretch>
        </p:blipFill>
        <p:spPr bwMode="auto">
          <a:xfrm>
            <a:off x="533400" y="1600200"/>
            <a:ext cx="7239000" cy="12065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CE72B7BB-D984-4A4D-AE24-88752FD25D73}" type="slidenum">
              <a:rPr lang="en-US" altLang="en-US" smtClean="0"/>
              <a:pPr>
                <a:defRPr/>
              </a:pPr>
              <a:t>5</a:t>
            </a:fld>
            <a:endParaRPr lang="en-US" altLang="en-US"/>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57262"/>
            <a:ext cx="6248400" cy="566738"/>
          </a:xfrm>
        </p:spPr>
        <p:txBody>
          <a:bodyPr/>
          <a:lstStyle/>
          <a:p>
            <a:r>
              <a:rPr lang="en-US" sz="3600" dirty="0" smtClean="0"/>
              <a:t>IEEE 802.11 standard</a:t>
            </a:r>
            <a:br>
              <a:rPr lang="en-US" sz="3600" dirty="0" smtClean="0"/>
            </a:br>
            <a:r>
              <a:rPr lang="en-US" sz="3600" dirty="0" smtClean="0"/>
              <a:t>(cont.)</a:t>
            </a:r>
            <a:endParaRPr lang="en-US" sz="3600" dirty="0"/>
          </a:p>
        </p:txBody>
      </p:sp>
      <p:graphicFrame>
        <p:nvGraphicFramePr>
          <p:cNvPr id="9" name="Picture Placeholder 8"/>
          <p:cNvGraphicFramePr>
            <a:graphicFrameLocks noGrp="1"/>
          </p:cNvGraphicFramePr>
          <p:nvPr>
            <p:ph type="pic" idx="1"/>
          </p:nvPr>
        </p:nvGraphicFramePr>
        <p:xfrm>
          <a:off x="533400" y="2209800"/>
          <a:ext cx="8001000" cy="3742753"/>
        </p:xfrm>
        <a:graphic>
          <a:graphicData uri="http://schemas.openxmlformats.org/drawingml/2006/table">
            <a:tbl>
              <a:tblPr>
                <a:effectLst>
                  <a:outerShdw blurRad="63500" sx="102000" sy="102000" algn="ctr" rotWithShape="0">
                    <a:prstClr val="black">
                      <a:alpha val="40000"/>
                    </a:prstClr>
                  </a:outerShdw>
                </a:effectLst>
                <a:tableStyleId>{775DCB02-9BB8-47FD-8907-85C794F793BA}</a:tableStyleId>
              </a:tblPr>
              <a:tblGrid>
                <a:gridCol w="1333223"/>
                <a:gridCol w="1333223"/>
                <a:gridCol w="1334054"/>
                <a:gridCol w="1333223"/>
                <a:gridCol w="1333223"/>
                <a:gridCol w="1334054"/>
              </a:tblGrid>
              <a:tr h="1005529">
                <a:tc>
                  <a:txBody>
                    <a:bodyPr/>
                    <a:lstStyle/>
                    <a:p>
                      <a:pPr algn="ctr">
                        <a:lnSpc>
                          <a:spcPct val="115000"/>
                        </a:lnSpc>
                        <a:spcAft>
                          <a:spcPts val="0"/>
                        </a:spcAft>
                      </a:pPr>
                      <a:r>
                        <a:rPr lang="en-US" sz="2000" dirty="0"/>
                        <a:t>Network</a:t>
                      </a:r>
                      <a:endParaRPr lang="en-US" sz="1600" dirty="0"/>
                    </a:p>
                    <a:p>
                      <a:pPr algn="ctr">
                        <a:lnSpc>
                          <a:spcPct val="115000"/>
                        </a:lnSpc>
                        <a:spcAft>
                          <a:spcPts val="0"/>
                        </a:spcAft>
                      </a:pPr>
                      <a:r>
                        <a:rPr lang="en-US" sz="2000" dirty="0"/>
                        <a:t>standard</a:t>
                      </a:r>
                      <a:endParaRPr lang="en-US" sz="1600" dirty="0">
                        <a:latin typeface="Calibri"/>
                        <a:ea typeface="Calibri"/>
                        <a:cs typeface="Arial"/>
                      </a:endParaRPr>
                    </a:p>
                  </a:txBody>
                  <a:tcPr marL="61594" marR="61594" marT="0" marB="0" anchor="ctr">
                    <a:cell3D prstMaterial="dkEdge">
                      <a:bevel/>
                      <a:lightRig rig="flood" dir="t"/>
                    </a:cell3D>
                    <a:solidFill>
                      <a:schemeClr val="tx2">
                        <a:lumMod val="20000"/>
                        <a:lumOff val="80000"/>
                      </a:schemeClr>
                    </a:solidFill>
                  </a:tcPr>
                </a:tc>
                <a:tc>
                  <a:txBody>
                    <a:bodyPr/>
                    <a:lstStyle/>
                    <a:p>
                      <a:pPr algn="ctr">
                        <a:lnSpc>
                          <a:spcPct val="115000"/>
                        </a:lnSpc>
                        <a:spcAft>
                          <a:spcPts val="0"/>
                        </a:spcAft>
                      </a:pPr>
                      <a:r>
                        <a:rPr lang="en-US" sz="2000" dirty="0"/>
                        <a:t>Maximum Speed</a:t>
                      </a:r>
                      <a:endParaRPr lang="en-US" sz="1600" dirty="0"/>
                    </a:p>
                    <a:p>
                      <a:pPr algn="ctr">
                        <a:lnSpc>
                          <a:spcPct val="115000"/>
                        </a:lnSpc>
                        <a:spcAft>
                          <a:spcPts val="0"/>
                        </a:spcAft>
                      </a:pPr>
                      <a:r>
                        <a:rPr lang="en-US" sz="2000" dirty="0"/>
                        <a:t>(Mbps)</a:t>
                      </a:r>
                      <a:endParaRPr lang="en-US" sz="1600" dirty="0">
                        <a:latin typeface="Calibri"/>
                        <a:ea typeface="Calibri"/>
                        <a:cs typeface="Arial"/>
                      </a:endParaRPr>
                    </a:p>
                  </a:txBody>
                  <a:tcPr marL="61594" marR="61594" marT="0" marB="0" anchor="ctr">
                    <a:cell3D prstMaterial="dkEdge">
                      <a:bevel/>
                      <a:lightRig rig="flood" dir="t"/>
                    </a:cell3D>
                    <a:solidFill>
                      <a:schemeClr val="tx2">
                        <a:lumMod val="20000"/>
                        <a:lumOff val="80000"/>
                      </a:schemeClr>
                    </a:solidFill>
                  </a:tcPr>
                </a:tc>
                <a:tc>
                  <a:txBody>
                    <a:bodyPr/>
                    <a:lstStyle/>
                    <a:p>
                      <a:pPr algn="ctr">
                        <a:lnSpc>
                          <a:spcPct val="115000"/>
                        </a:lnSpc>
                        <a:spcAft>
                          <a:spcPts val="0"/>
                        </a:spcAft>
                      </a:pPr>
                      <a:r>
                        <a:rPr lang="en-US" sz="2000" dirty="0"/>
                        <a:t>Range</a:t>
                      </a:r>
                      <a:endParaRPr lang="en-US" sz="1600" dirty="0"/>
                    </a:p>
                    <a:p>
                      <a:pPr algn="ctr">
                        <a:lnSpc>
                          <a:spcPct val="115000"/>
                        </a:lnSpc>
                        <a:spcAft>
                          <a:spcPts val="0"/>
                        </a:spcAft>
                      </a:pPr>
                      <a:r>
                        <a:rPr lang="en-US" sz="2000" dirty="0"/>
                        <a:t>(feet)</a:t>
                      </a:r>
                      <a:endParaRPr lang="en-US" sz="1600" dirty="0">
                        <a:latin typeface="Calibri"/>
                        <a:ea typeface="Calibri"/>
                        <a:cs typeface="Arial"/>
                      </a:endParaRPr>
                    </a:p>
                  </a:txBody>
                  <a:tcPr marL="61594" marR="61594" marT="0" marB="0" anchor="ctr">
                    <a:cell3D prstMaterial="dkEdge">
                      <a:bevel/>
                      <a:lightRig rig="flood" dir="t"/>
                    </a:cell3D>
                    <a:solidFill>
                      <a:schemeClr val="tx2">
                        <a:lumMod val="20000"/>
                        <a:lumOff val="80000"/>
                      </a:schemeClr>
                    </a:solidFill>
                  </a:tcPr>
                </a:tc>
                <a:tc>
                  <a:txBody>
                    <a:bodyPr/>
                    <a:lstStyle/>
                    <a:p>
                      <a:pPr algn="ctr">
                        <a:lnSpc>
                          <a:spcPct val="115000"/>
                        </a:lnSpc>
                        <a:spcAft>
                          <a:spcPts val="0"/>
                        </a:spcAft>
                      </a:pPr>
                      <a:r>
                        <a:rPr lang="en-US" sz="2000" dirty="0"/>
                        <a:t>Frequency</a:t>
                      </a:r>
                      <a:endParaRPr lang="en-US" sz="1600" dirty="0"/>
                    </a:p>
                    <a:p>
                      <a:pPr algn="ctr">
                        <a:lnSpc>
                          <a:spcPct val="115000"/>
                        </a:lnSpc>
                        <a:spcAft>
                          <a:spcPts val="0"/>
                        </a:spcAft>
                      </a:pPr>
                      <a:r>
                        <a:rPr lang="en-US" sz="2000" dirty="0"/>
                        <a:t>(GHz)</a:t>
                      </a:r>
                      <a:endParaRPr lang="en-US" sz="1600" dirty="0">
                        <a:latin typeface="Calibri"/>
                        <a:ea typeface="Calibri"/>
                        <a:cs typeface="Arial"/>
                      </a:endParaRPr>
                    </a:p>
                  </a:txBody>
                  <a:tcPr marL="61594" marR="61594" marT="0" marB="0" anchor="ctr">
                    <a:cell3D prstMaterial="dkEdge">
                      <a:bevel/>
                      <a:lightRig rig="flood" dir="t"/>
                    </a:cell3D>
                    <a:solidFill>
                      <a:schemeClr val="tx2">
                        <a:lumMod val="20000"/>
                        <a:lumOff val="80000"/>
                      </a:schemeClr>
                    </a:solidFill>
                  </a:tcPr>
                </a:tc>
                <a:tc>
                  <a:txBody>
                    <a:bodyPr/>
                    <a:lstStyle/>
                    <a:p>
                      <a:pPr algn="ctr">
                        <a:lnSpc>
                          <a:spcPct val="115000"/>
                        </a:lnSpc>
                        <a:spcAft>
                          <a:spcPts val="0"/>
                        </a:spcAft>
                      </a:pPr>
                      <a:r>
                        <a:rPr lang="en-US" sz="2000" dirty="0"/>
                        <a:t>Power</a:t>
                      </a:r>
                      <a:endParaRPr lang="en-US" sz="1600" dirty="0"/>
                    </a:p>
                    <a:p>
                      <a:pPr algn="ctr">
                        <a:lnSpc>
                          <a:spcPct val="115000"/>
                        </a:lnSpc>
                        <a:spcAft>
                          <a:spcPts val="0"/>
                        </a:spcAft>
                      </a:pPr>
                      <a:r>
                        <a:rPr lang="en-US" sz="2000" dirty="0"/>
                        <a:t>drain</a:t>
                      </a:r>
                      <a:endParaRPr lang="en-US" sz="1600" dirty="0">
                        <a:latin typeface="Calibri"/>
                        <a:ea typeface="Calibri"/>
                        <a:cs typeface="Arial"/>
                      </a:endParaRPr>
                    </a:p>
                  </a:txBody>
                  <a:tcPr marL="61594" marR="61594" marT="0" marB="0" anchor="ctr">
                    <a:cell3D prstMaterial="dkEdge">
                      <a:bevel/>
                      <a:lightRig rig="flood" dir="t"/>
                    </a:cell3D>
                    <a:solidFill>
                      <a:schemeClr val="tx2">
                        <a:lumMod val="20000"/>
                        <a:lumOff val="80000"/>
                      </a:schemeClr>
                    </a:solidFill>
                  </a:tcPr>
                </a:tc>
                <a:tc>
                  <a:txBody>
                    <a:bodyPr/>
                    <a:lstStyle/>
                    <a:p>
                      <a:pPr algn="ctr">
                        <a:lnSpc>
                          <a:spcPct val="115000"/>
                        </a:lnSpc>
                        <a:spcAft>
                          <a:spcPts val="0"/>
                        </a:spcAft>
                      </a:pPr>
                      <a:r>
                        <a:rPr lang="en-US" sz="2000" dirty="0"/>
                        <a:t>Cost</a:t>
                      </a:r>
                      <a:endParaRPr lang="en-US" sz="1600" dirty="0">
                        <a:latin typeface="Calibri"/>
                        <a:ea typeface="Calibri"/>
                        <a:cs typeface="Arial"/>
                      </a:endParaRPr>
                    </a:p>
                  </a:txBody>
                  <a:tcPr marL="61594" marR="61594" marT="0" marB="0" anchor="ctr">
                    <a:cell3D prstMaterial="dkEdge">
                      <a:bevel/>
                      <a:lightRig rig="flood" dir="t"/>
                    </a:cell3D>
                    <a:solidFill>
                      <a:schemeClr val="tx2">
                        <a:lumMod val="20000"/>
                        <a:lumOff val="80000"/>
                      </a:schemeClr>
                    </a:solidFill>
                  </a:tcPr>
                </a:tc>
              </a:tr>
              <a:tr h="561888">
                <a:tc>
                  <a:txBody>
                    <a:bodyPr/>
                    <a:lstStyle/>
                    <a:p>
                      <a:pPr algn="ctr">
                        <a:lnSpc>
                          <a:spcPct val="115000"/>
                        </a:lnSpc>
                        <a:spcAft>
                          <a:spcPts val="0"/>
                        </a:spcAft>
                      </a:pPr>
                      <a:r>
                        <a:rPr lang="en-US" sz="2000"/>
                        <a:t>802.11b</a:t>
                      </a:r>
                      <a:endParaRPr lang="en-US" sz="1600">
                        <a:latin typeface="Calibri"/>
                        <a:ea typeface="Calibri"/>
                        <a:cs typeface="Arial"/>
                      </a:endParaRPr>
                    </a:p>
                  </a:txBody>
                  <a:tcPr marL="61594" marR="61594" marT="0" marB="0" anchor="ctr">
                    <a:cell3D prstMaterial="dkEdge">
                      <a:bevel/>
                      <a:lightRig rig="flood" dir="t"/>
                    </a:cell3D>
                  </a:tcPr>
                </a:tc>
                <a:tc>
                  <a:txBody>
                    <a:bodyPr/>
                    <a:lstStyle/>
                    <a:p>
                      <a:pPr algn="ctr">
                        <a:lnSpc>
                          <a:spcPct val="115000"/>
                        </a:lnSpc>
                        <a:spcAft>
                          <a:spcPts val="0"/>
                        </a:spcAft>
                      </a:pPr>
                      <a:r>
                        <a:rPr lang="en-US" sz="2000" dirty="0"/>
                        <a:t>11</a:t>
                      </a:r>
                      <a:endParaRPr lang="en-US" sz="1600" dirty="0">
                        <a:latin typeface="Calibri"/>
                        <a:ea typeface="Calibri"/>
                        <a:cs typeface="Arial"/>
                      </a:endParaRPr>
                    </a:p>
                  </a:txBody>
                  <a:tcPr marL="61594" marR="61594" marT="0" marB="0" anchor="ctr">
                    <a:cell3D prstMaterial="dkEdge">
                      <a:bevel/>
                      <a:lightRig rig="flood" dir="t"/>
                    </a:cell3D>
                  </a:tcPr>
                </a:tc>
                <a:tc>
                  <a:txBody>
                    <a:bodyPr/>
                    <a:lstStyle/>
                    <a:p>
                      <a:pPr algn="ctr">
                        <a:lnSpc>
                          <a:spcPct val="115000"/>
                        </a:lnSpc>
                        <a:spcAft>
                          <a:spcPts val="0"/>
                        </a:spcAft>
                      </a:pPr>
                      <a:r>
                        <a:rPr lang="en-US" sz="2000" dirty="0" smtClean="0"/>
                        <a:t>100-150</a:t>
                      </a:r>
                      <a:endParaRPr lang="en-US" sz="1600" dirty="0">
                        <a:latin typeface="Calibri"/>
                        <a:ea typeface="Calibri"/>
                        <a:cs typeface="Arial"/>
                      </a:endParaRPr>
                    </a:p>
                  </a:txBody>
                  <a:tcPr marL="61594" marR="61594" marT="0" marB="0" anchor="ctr">
                    <a:cell3D prstMaterial="dkEdge">
                      <a:bevel/>
                      <a:lightRig rig="flood" dir="t"/>
                    </a:cell3D>
                  </a:tcPr>
                </a:tc>
                <a:tc>
                  <a:txBody>
                    <a:bodyPr/>
                    <a:lstStyle/>
                    <a:p>
                      <a:pPr algn="ctr">
                        <a:lnSpc>
                          <a:spcPct val="115000"/>
                        </a:lnSpc>
                        <a:spcAft>
                          <a:spcPts val="0"/>
                        </a:spcAft>
                      </a:pPr>
                      <a:r>
                        <a:rPr lang="en-US" sz="2000" dirty="0"/>
                        <a:t>2.4</a:t>
                      </a:r>
                      <a:endParaRPr lang="en-US" sz="1600" dirty="0">
                        <a:latin typeface="Calibri"/>
                        <a:ea typeface="Calibri"/>
                        <a:cs typeface="Arial"/>
                      </a:endParaRPr>
                    </a:p>
                  </a:txBody>
                  <a:tcPr marL="61594" marR="61594" marT="0" marB="0" anchor="ctr">
                    <a:cell3D prstMaterial="dkEdge">
                      <a:bevel/>
                      <a:lightRig rig="flood" dir="t"/>
                    </a:cell3D>
                  </a:tcPr>
                </a:tc>
                <a:tc>
                  <a:txBody>
                    <a:bodyPr/>
                    <a:lstStyle/>
                    <a:p>
                      <a:pPr algn="ctr">
                        <a:lnSpc>
                          <a:spcPct val="115000"/>
                        </a:lnSpc>
                        <a:spcAft>
                          <a:spcPts val="0"/>
                        </a:spcAft>
                      </a:pPr>
                      <a:r>
                        <a:rPr lang="en-US" sz="2000" dirty="0"/>
                        <a:t>Moderate</a:t>
                      </a:r>
                      <a:endParaRPr lang="en-US" sz="1600" dirty="0">
                        <a:latin typeface="Calibri"/>
                        <a:ea typeface="Calibri"/>
                        <a:cs typeface="Arial"/>
                      </a:endParaRPr>
                    </a:p>
                  </a:txBody>
                  <a:tcPr marL="61594" marR="61594" marT="0" marB="0" anchor="ctr">
                    <a:cell3D prstMaterial="dkEdge">
                      <a:bevel/>
                      <a:lightRig rig="flood" dir="t"/>
                    </a:cell3D>
                  </a:tcPr>
                </a:tc>
                <a:tc>
                  <a:txBody>
                    <a:bodyPr/>
                    <a:lstStyle/>
                    <a:p>
                      <a:pPr algn="ctr">
                        <a:lnSpc>
                          <a:spcPct val="115000"/>
                        </a:lnSpc>
                        <a:spcAft>
                          <a:spcPts val="0"/>
                        </a:spcAft>
                      </a:pPr>
                      <a:r>
                        <a:rPr lang="en-US" sz="2000" dirty="0"/>
                        <a:t>Low</a:t>
                      </a:r>
                      <a:endParaRPr lang="en-US" sz="1600" dirty="0">
                        <a:latin typeface="Calibri"/>
                        <a:ea typeface="Calibri"/>
                        <a:cs typeface="Arial"/>
                      </a:endParaRPr>
                    </a:p>
                  </a:txBody>
                  <a:tcPr marL="61594" marR="61594" marT="0" marB="0" anchor="ctr">
                    <a:cell3D prstMaterial="dkEdge">
                      <a:bevel/>
                      <a:lightRig rig="flood" dir="t"/>
                    </a:cell3D>
                  </a:tcPr>
                </a:tc>
              </a:tr>
              <a:tr h="561888">
                <a:tc>
                  <a:txBody>
                    <a:bodyPr/>
                    <a:lstStyle/>
                    <a:p>
                      <a:pPr algn="ctr">
                        <a:lnSpc>
                          <a:spcPct val="115000"/>
                        </a:lnSpc>
                        <a:spcAft>
                          <a:spcPts val="0"/>
                        </a:spcAft>
                      </a:pPr>
                      <a:r>
                        <a:rPr lang="en-US" sz="2000" dirty="0"/>
                        <a:t>802.11a</a:t>
                      </a:r>
                      <a:endParaRPr lang="en-US" sz="1600" dirty="0">
                        <a:latin typeface="Calibri"/>
                        <a:ea typeface="Calibri"/>
                        <a:cs typeface="Arial"/>
                      </a:endParaRPr>
                    </a:p>
                  </a:txBody>
                  <a:tcPr marL="61594" marR="61594" marT="0" marB="0" anchor="ctr">
                    <a:cell3D prstMaterial="dkEdge">
                      <a:bevel/>
                      <a:lightRig rig="flood" dir="t"/>
                    </a:cell3D>
                  </a:tcPr>
                </a:tc>
                <a:tc>
                  <a:txBody>
                    <a:bodyPr/>
                    <a:lstStyle/>
                    <a:p>
                      <a:pPr algn="ctr">
                        <a:lnSpc>
                          <a:spcPct val="115000"/>
                        </a:lnSpc>
                        <a:spcAft>
                          <a:spcPts val="0"/>
                        </a:spcAft>
                      </a:pPr>
                      <a:r>
                        <a:rPr lang="en-US" sz="2000"/>
                        <a:t>54</a:t>
                      </a:r>
                      <a:endParaRPr lang="en-US" sz="1600">
                        <a:latin typeface="Calibri"/>
                        <a:ea typeface="Calibri"/>
                        <a:cs typeface="Arial"/>
                      </a:endParaRPr>
                    </a:p>
                  </a:txBody>
                  <a:tcPr marL="61594" marR="61594" marT="0" marB="0" anchor="ctr">
                    <a:cell3D prstMaterial="dkEdge">
                      <a:bevel/>
                      <a:lightRig rig="flood" dir="t"/>
                    </a:cell3D>
                  </a:tcPr>
                </a:tc>
                <a:tc>
                  <a:txBody>
                    <a:bodyPr/>
                    <a:lstStyle/>
                    <a:p>
                      <a:pPr algn="ctr">
                        <a:lnSpc>
                          <a:spcPct val="115000"/>
                        </a:lnSpc>
                        <a:spcAft>
                          <a:spcPts val="0"/>
                        </a:spcAft>
                      </a:pPr>
                      <a:r>
                        <a:rPr lang="en-US" sz="2000" dirty="0"/>
                        <a:t>60-100</a:t>
                      </a:r>
                      <a:endParaRPr lang="en-US" sz="1600" dirty="0">
                        <a:latin typeface="Calibri"/>
                        <a:ea typeface="Calibri"/>
                        <a:cs typeface="Arial"/>
                      </a:endParaRPr>
                    </a:p>
                  </a:txBody>
                  <a:tcPr marL="61594" marR="61594" marT="0" marB="0" anchor="ctr">
                    <a:cell3D prstMaterial="dkEdge">
                      <a:bevel/>
                      <a:lightRig rig="flood" dir="t"/>
                    </a:cell3D>
                  </a:tcPr>
                </a:tc>
                <a:tc>
                  <a:txBody>
                    <a:bodyPr/>
                    <a:lstStyle/>
                    <a:p>
                      <a:pPr algn="ctr">
                        <a:lnSpc>
                          <a:spcPct val="115000"/>
                        </a:lnSpc>
                        <a:spcAft>
                          <a:spcPts val="0"/>
                        </a:spcAft>
                      </a:pPr>
                      <a:r>
                        <a:rPr lang="en-US" sz="2000"/>
                        <a:t>5</a:t>
                      </a:r>
                      <a:endParaRPr lang="en-US" sz="1600">
                        <a:latin typeface="Calibri"/>
                        <a:ea typeface="Calibri"/>
                        <a:cs typeface="Arial"/>
                      </a:endParaRPr>
                    </a:p>
                  </a:txBody>
                  <a:tcPr marL="61594" marR="61594" marT="0" marB="0" anchor="ctr">
                    <a:cell3D prstMaterial="dkEdge">
                      <a:bevel/>
                      <a:lightRig rig="flood" dir="t"/>
                    </a:cell3D>
                  </a:tcPr>
                </a:tc>
                <a:tc>
                  <a:txBody>
                    <a:bodyPr/>
                    <a:lstStyle/>
                    <a:p>
                      <a:pPr algn="ctr">
                        <a:lnSpc>
                          <a:spcPct val="115000"/>
                        </a:lnSpc>
                        <a:spcAft>
                          <a:spcPts val="0"/>
                        </a:spcAft>
                      </a:pPr>
                      <a:r>
                        <a:rPr lang="en-US" sz="2000"/>
                        <a:t>High</a:t>
                      </a:r>
                      <a:endParaRPr lang="en-US" sz="1600">
                        <a:latin typeface="Calibri"/>
                        <a:ea typeface="Calibri"/>
                        <a:cs typeface="Arial"/>
                      </a:endParaRPr>
                    </a:p>
                  </a:txBody>
                  <a:tcPr marL="61594" marR="61594" marT="0" marB="0" anchor="ctr">
                    <a:cell3D prstMaterial="dkEdge">
                      <a:bevel/>
                      <a:lightRig rig="flood" dir="t"/>
                    </a:cell3D>
                  </a:tcPr>
                </a:tc>
                <a:tc>
                  <a:txBody>
                    <a:bodyPr/>
                    <a:lstStyle/>
                    <a:p>
                      <a:pPr algn="ctr">
                        <a:lnSpc>
                          <a:spcPct val="115000"/>
                        </a:lnSpc>
                        <a:spcAft>
                          <a:spcPts val="0"/>
                        </a:spcAft>
                      </a:pPr>
                      <a:r>
                        <a:rPr lang="en-US" sz="2000"/>
                        <a:t>High</a:t>
                      </a:r>
                      <a:endParaRPr lang="en-US" sz="1600">
                        <a:latin typeface="Calibri"/>
                        <a:ea typeface="Calibri"/>
                        <a:cs typeface="Arial"/>
                      </a:endParaRPr>
                    </a:p>
                  </a:txBody>
                  <a:tcPr marL="61594" marR="61594" marT="0" marB="0" anchor="ctr">
                    <a:cell3D prstMaterial="dkEdge">
                      <a:bevel/>
                      <a:lightRig rig="flood" dir="t"/>
                    </a:cell3D>
                  </a:tcPr>
                </a:tc>
              </a:tr>
              <a:tr h="561888">
                <a:tc>
                  <a:txBody>
                    <a:bodyPr/>
                    <a:lstStyle/>
                    <a:p>
                      <a:pPr algn="ctr">
                        <a:lnSpc>
                          <a:spcPct val="115000"/>
                        </a:lnSpc>
                        <a:spcAft>
                          <a:spcPts val="0"/>
                        </a:spcAft>
                      </a:pPr>
                      <a:r>
                        <a:rPr lang="en-US" sz="2000"/>
                        <a:t>802.11g</a:t>
                      </a:r>
                      <a:endParaRPr lang="en-US" sz="1600">
                        <a:latin typeface="Calibri"/>
                        <a:ea typeface="Calibri"/>
                        <a:cs typeface="Arial"/>
                      </a:endParaRPr>
                    </a:p>
                  </a:txBody>
                  <a:tcPr marL="61594" marR="61594" marT="0" marB="0" anchor="ctr">
                    <a:cell3D prstMaterial="dkEdge">
                      <a:bevel/>
                      <a:lightRig rig="flood" dir="t"/>
                    </a:cell3D>
                  </a:tcPr>
                </a:tc>
                <a:tc>
                  <a:txBody>
                    <a:bodyPr/>
                    <a:lstStyle/>
                    <a:p>
                      <a:pPr algn="ctr">
                        <a:lnSpc>
                          <a:spcPct val="115000"/>
                        </a:lnSpc>
                        <a:spcAft>
                          <a:spcPts val="0"/>
                        </a:spcAft>
                      </a:pPr>
                      <a:r>
                        <a:rPr lang="en-US" sz="2000"/>
                        <a:t>54</a:t>
                      </a:r>
                      <a:endParaRPr lang="en-US" sz="1600">
                        <a:latin typeface="Calibri"/>
                        <a:ea typeface="Calibri"/>
                        <a:cs typeface="Arial"/>
                      </a:endParaRPr>
                    </a:p>
                  </a:txBody>
                  <a:tcPr marL="61594" marR="61594" marT="0" marB="0" anchor="ctr">
                    <a:cell3D prstMaterial="dkEdge">
                      <a:bevel/>
                      <a:lightRig rig="flood" dir="t"/>
                    </a:cell3D>
                  </a:tcPr>
                </a:tc>
                <a:tc>
                  <a:txBody>
                    <a:bodyPr/>
                    <a:lstStyle/>
                    <a:p>
                      <a:pPr algn="ctr">
                        <a:lnSpc>
                          <a:spcPct val="115000"/>
                        </a:lnSpc>
                        <a:spcAft>
                          <a:spcPts val="0"/>
                        </a:spcAft>
                      </a:pPr>
                      <a:r>
                        <a:rPr lang="en-US" sz="2000"/>
                        <a:t>150-250</a:t>
                      </a:r>
                      <a:endParaRPr lang="en-US" sz="1600">
                        <a:latin typeface="Calibri"/>
                        <a:ea typeface="Calibri"/>
                        <a:cs typeface="Arial"/>
                      </a:endParaRPr>
                    </a:p>
                  </a:txBody>
                  <a:tcPr marL="61594" marR="61594" marT="0" marB="0" anchor="ctr">
                    <a:cell3D prstMaterial="dkEdge">
                      <a:bevel/>
                      <a:lightRig rig="flood" dir="t"/>
                    </a:cell3D>
                  </a:tcPr>
                </a:tc>
                <a:tc>
                  <a:txBody>
                    <a:bodyPr/>
                    <a:lstStyle/>
                    <a:p>
                      <a:pPr algn="ctr">
                        <a:lnSpc>
                          <a:spcPct val="115000"/>
                        </a:lnSpc>
                        <a:spcAft>
                          <a:spcPts val="0"/>
                        </a:spcAft>
                      </a:pPr>
                      <a:r>
                        <a:rPr lang="en-US" sz="2000"/>
                        <a:t>2.4</a:t>
                      </a:r>
                      <a:endParaRPr lang="en-US" sz="1600">
                        <a:latin typeface="Calibri"/>
                        <a:ea typeface="Calibri"/>
                        <a:cs typeface="Arial"/>
                      </a:endParaRPr>
                    </a:p>
                  </a:txBody>
                  <a:tcPr marL="61594" marR="61594" marT="0" marB="0" anchor="ctr">
                    <a:cell3D prstMaterial="dkEdge">
                      <a:bevel/>
                      <a:lightRig rig="flood" dir="t"/>
                    </a:cell3D>
                  </a:tcPr>
                </a:tc>
                <a:tc>
                  <a:txBody>
                    <a:bodyPr/>
                    <a:lstStyle/>
                    <a:p>
                      <a:pPr algn="ctr">
                        <a:lnSpc>
                          <a:spcPct val="115000"/>
                        </a:lnSpc>
                        <a:spcAft>
                          <a:spcPts val="0"/>
                        </a:spcAft>
                      </a:pPr>
                      <a:r>
                        <a:rPr lang="en-US" sz="2000"/>
                        <a:t>Moderate</a:t>
                      </a:r>
                      <a:endParaRPr lang="en-US" sz="1600">
                        <a:latin typeface="Calibri"/>
                        <a:ea typeface="Calibri"/>
                        <a:cs typeface="Arial"/>
                      </a:endParaRPr>
                    </a:p>
                  </a:txBody>
                  <a:tcPr marL="61594" marR="61594" marT="0" marB="0" anchor="ctr">
                    <a:cell3D prstMaterial="dkEdge">
                      <a:bevel/>
                      <a:lightRig rig="flood" dir="t"/>
                    </a:cell3D>
                  </a:tcPr>
                </a:tc>
                <a:tc>
                  <a:txBody>
                    <a:bodyPr/>
                    <a:lstStyle/>
                    <a:p>
                      <a:pPr algn="ctr">
                        <a:lnSpc>
                          <a:spcPct val="115000"/>
                        </a:lnSpc>
                        <a:spcAft>
                          <a:spcPts val="0"/>
                        </a:spcAft>
                      </a:pPr>
                      <a:r>
                        <a:rPr lang="en-US" sz="2000"/>
                        <a:t>Moderate</a:t>
                      </a:r>
                      <a:endParaRPr lang="en-US" sz="1600">
                        <a:latin typeface="Calibri"/>
                        <a:ea typeface="Calibri"/>
                        <a:cs typeface="Arial"/>
                      </a:endParaRPr>
                    </a:p>
                  </a:txBody>
                  <a:tcPr marL="61594" marR="61594" marT="0" marB="0" anchor="ctr">
                    <a:cell3D prstMaterial="dkEdge">
                      <a:bevel/>
                      <a:lightRig rig="flood" dir="t"/>
                    </a:cell3D>
                  </a:tcPr>
                </a:tc>
              </a:tr>
              <a:tr h="1005529">
                <a:tc>
                  <a:txBody>
                    <a:bodyPr/>
                    <a:lstStyle/>
                    <a:p>
                      <a:pPr algn="ctr">
                        <a:lnSpc>
                          <a:spcPct val="115000"/>
                        </a:lnSpc>
                        <a:spcAft>
                          <a:spcPts val="0"/>
                        </a:spcAft>
                      </a:pPr>
                      <a:r>
                        <a:rPr lang="en-US" sz="2000" dirty="0"/>
                        <a:t>802.11n</a:t>
                      </a:r>
                      <a:endParaRPr lang="en-US" sz="1600" dirty="0">
                        <a:latin typeface="Calibri"/>
                        <a:ea typeface="Calibri"/>
                        <a:cs typeface="Arial"/>
                      </a:endParaRPr>
                    </a:p>
                  </a:txBody>
                  <a:tcPr marL="61594" marR="61594" marT="0" marB="0" anchor="ctr">
                    <a:cell3D prstMaterial="dkEdge">
                      <a:bevel/>
                      <a:lightRig rig="flood" dir="t"/>
                    </a:cell3D>
                  </a:tcPr>
                </a:tc>
                <a:tc>
                  <a:txBody>
                    <a:bodyPr/>
                    <a:lstStyle/>
                    <a:p>
                      <a:pPr algn="ctr">
                        <a:lnSpc>
                          <a:spcPct val="115000"/>
                        </a:lnSpc>
                        <a:spcAft>
                          <a:spcPts val="0"/>
                        </a:spcAft>
                      </a:pPr>
                      <a:r>
                        <a:rPr lang="en-US" sz="2000" dirty="0"/>
                        <a:t>2</a:t>
                      </a:r>
                      <a:r>
                        <a:rPr lang="en-US" sz="2000" dirty="0" smtClean="0"/>
                        <a:t>00</a:t>
                      </a:r>
                      <a:endParaRPr lang="en-US" sz="1600" dirty="0">
                        <a:latin typeface="Calibri"/>
                        <a:ea typeface="Calibri"/>
                        <a:cs typeface="Arial"/>
                      </a:endParaRPr>
                    </a:p>
                  </a:txBody>
                  <a:tcPr marL="61594" marR="61594" marT="0" marB="0" anchor="ctr">
                    <a:cell3D prstMaterial="dkEdge">
                      <a:bevel/>
                      <a:lightRig rig="flood" dir="t"/>
                    </a:cell3D>
                  </a:tcPr>
                </a:tc>
                <a:tc>
                  <a:txBody>
                    <a:bodyPr/>
                    <a:lstStyle/>
                    <a:p>
                      <a:pPr algn="ctr">
                        <a:lnSpc>
                          <a:spcPct val="115000"/>
                        </a:lnSpc>
                        <a:spcAft>
                          <a:spcPts val="0"/>
                        </a:spcAft>
                      </a:pPr>
                      <a:r>
                        <a:rPr lang="en-US" sz="2000" dirty="0" smtClean="0"/>
                        <a:t>Up to 300 </a:t>
                      </a:r>
                      <a:r>
                        <a:rPr lang="en-US" sz="2000" dirty="0"/>
                        <a:t>feet</a:t>
                      </a:r>
                      <a:endParaRPr lang="en-US" sz="1600" dirty="0">
                        <a:latin typeface="Calibri"/>
                        <a:ea typeface="Calibri"/>
                        <a:cs typeface="Arial"/>
                      </a:endParaRPr>
                    </a:p>
                  </a:txBody>
                  <a:tcPr marL="61594" marR="61594" marT="0" marB="0" anchor="ctr">
                    <a:cell3D prstMaterial="dkEdge">
                      <a:bevel/>
                      <a:lightRig rig="flood" dir="t"/>
                    </a:cell3D>
                  </a:tcPr>
                </a:tc>
                <a:tc>
                  <a:txBody>
                    <a:bodyPr/>
                    <a:lstStyle/>
                    <a:p>
                      <a:pPr algn="ctr">
                        <a:lnSpc>
                          <a:spcPct val="115000"/>
                        </a:lnSpc>
                        <a:spcAft>
                          <a:spcPts val="0"/>
                        </a:spcAft>
                      </a:pPr>
                      <a:r>
                        <a:rPr lang="en-US" sz="2000"/>
                        <a:t>2.4 &amp; 5</a:t>
                      </a:r>
                      <a:endParaRPr lang="en-US" sz="1600">
                        <a:latin typeface="Calibri"/>
                        <a:ea typeface="Calibri"/>
                        <a:cs typeface="Arial"/>
                      </a:endParaRPr>
                    </a:p>
                  </a:txBody>
                  <a:tcPr marL="61594" marR="61594" marT="0" marB="0" anchor="ctr">
                    <a:cell3D prstMaterial="dkEdge">
                      <a:bevel/>
                      <a:lightRig rig="flood" dir="t"/>
                    </a:cell3D>
                  </a:tcPr>
                </a:tc>
                <a:tc>
                  <a:txBody>
                    <a:bodyPr/>
                    <a:lstStyle/>
                    <a:p>
                      <a:pPr algn="ctr">
                        <a:lnSpc>
                          <a:spcPct val="115000"/>
                        </a:lnSpc>
                        <a:spcAft>
                          <a:spcPts val="0"/>
                        </a:spcAft>
                      </a:pPr>
                      <a:r>
                        <a:rPr lang="en-US" sz="2000" dirty="0"/>
                        <a:t>Moderate</a:t>
                      </a:r>
                      <a:endParaRPr lang="en-US" sz="1600" dirty="0">
                        <a:latin typeface="Calibri"/>
                        <a:ea typeface="Calibri"/>
                        <a:cs typeface="Arial"/>
                      </a:endParaRPr>
                    </a:p>
                  </a:txBody>
                  <a:tcPr marL="61594" marR="61594" marT="0" marB="0" anchor="ctr">
                    <a:cell3D prstMaterial="dkEdge">
                      <a:bevel/>
                      <a:lightRig rig="flood" dir="t"/>
                    </a:cell3D>
                  </a:tcPr>
                </a:tc>
                <a:tc>
                  <a:txBody>
                    <a:bodyPr/>
                    <a:lstStyle/>
                    <a:p>
                      <a:pPr algn="ctr">
                        <a:lnSpc>
                          <a:spcPct val="115000"/>
                        </a:lnSpc>
                        <a:spcAft>
                          <a:spcPts val="0"/>
                        </a:spcAft>
                      </a:pPr>
                      <a:r>
                        <a:rPr lang="en-US" sz="2000" dirty="0"/>
                        <a:t>Moderate</a:t>
                      </a:r>
                      <a:endParaRPr lang="en-US" sz="1600" dirty="0">
                        <a:latin typeface="Calibri"/>
                        <a:ea typeface="Calibri"/>
                        <a:cs typeface="Arial"/>
                      </a:endParaRPr>
                    </a:p>
                  </a:txBody>
                  <a:tcPr marL="61594" marR="61594" marT="0" marB="0" anchor="ctr">
                    <a:cell3D prstMaterial="dkEdge">
                      <a:bevel/>
                      <a:lightRig rig="flood" dir="t"/>
                    </a:cell3D>
                  </a:tcPr>
                </a:tc>
              </a:tr>
            </a:tbl>
          </a:graphicData>
        </a:graphic>
      </p:graphicFrame>
      <p:sp>
        <p:nvSpPr>
          <p:cNvPr id="4" name="Rectangle 3"/>
          <p:cNvSpPr txBox="1">
            <a:spLocks noChangeArrowheads="1"/>
          </p:cNvSpPr>
          <p:nvPr/>
        </p:nvSpPr>
        <p:spPr bwMode="auto">
          <a:xfrm>
            <a:off x="500034" y="1371600"/>
            <a:ext cx="8229600" cy="1100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90000"/>
              </a:lnSpc>
              <a:spcBef>
                <a:spcPct val="20000"/>
              </a:spcBef>
              <a:spcAft>
                <a:spcPct val="0"/>
              </a:spcAft>
              <a:buClr>
                <a:schemeClr val="hlink"/>
              </a:buClr>
              <a:buSzPct val="75000"/>
              <a:buFontTx/>
              <a:buNone/>
              <a:tabLst/>
              <a:defRPr/>
            </a:pPr>
            <a:r>
              <a:rPr kumimoji="0" lang="en-GB" sz="2400" b="0" i="0" u="none" strike="noStrike" kern="0" cap="none" spc="0" normalizeH="0" baseline="0" noProof="0" dirty="0" smtClean="0">
                <a:ln>
                  <a:noFill/>
                </a:ln>
                <a:solidFill>
                  <a:schemeClr val="tx1"/>
                </a:solidFill>
                <a:effectLst/>
                <a:uLnTx/>
                <a:uFillTx/>
                <a:latin typeface="+mn-lt"/>
                <a:ea typeface="+mn-ea"/>
                <a:cs typeface="+mn-cs"/>
              </a:rPr>
              <a:t>	</a:t>
            </a:r>
          </a:p>
          <a:p>
            <a:pPr marL="342900" lvl="0" indent="-342900" algn="just">
              <a:lnSpc>
                <a:spcPct val="90000"/>
              </a:lnSpc>
              <a:spcBef>
                <a:spcPct val="20000"/>
              </a:spcBef>
              <a:buClr>
                <a:schemeClr val="hlink"/>
              </a:buClr>
              <a:buSzPct val="75000"/>
              <a:defRPr/>
            </a:pPr>
            <a:r>
              <a:rPr lang="en-GB" sz="2400" kern="0" dirty="0" smtClean="0">
                <a:latin typeface="+mn-lt"/>
              </a:rPr>
              <a:t>    </a:t>
            </a:r>
            <a:endParaRPr kumimoji="0" lang="en-GB"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base" latinLnBrk="0" hangingPunct="1">
              <a:lnSpc>
                <a:spcPct val="90000"/>
              </a:lnSpc>
              <a:spcBef>
                <a:spcPct val="20000"/>
              </a:spcBef>
              <a:spcAft>
                <a:spcPct val="0"/>
              </a:spcAft>
              <a:buClr>
                <a:schemeClr val="hlink"/>
              </a:buClr>
              <a:buSzPct val="75000"/>
              <a:buFontTx/>
              <a:buNone/>
              <a:tabLst/>
              <a:defRPr/>
            </a:pPr>
            <a:endParaRPr kumimoji="0" lang="en-GB" sz="28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6" name="Picture 4" descr="BD14516_"/>
          <p:cNvPicPr>
            <a:picLocks noChangeAspect="1" noChangeArrowheads="1"/>
          </p:cNvPicPr>
          <p:nvPr/>
        </p:nvPicPr>
        <p:blipFill>
          <a:blip r:embed="rId3" cstate="print"/>
          <a:srcRect/>
          <a:stretch>
            <a:fillRect/>
          </a:stretch>
        </p:blipFill>
        <p:spPr bwMode="auto">
          <a:xfrm>
            <a:off x="609600" y="1633537"/>
            <a:ext cx="7162800" cy="119063"/>
          </a:xfrm>
          <a:prstGeom prst="rect">
            <a:avLst/>
          </a:prstGeom>
          <a:noFill/>
          <a:ln w="9525">
            <a:noFill/>
            <a:miter lim="800000"/>
            <a:headEnd/>
            <a:tailEnd/>
          </a:ln>
        </p:spPr>
      </p:pic>
      <p:sp>
        <p:nvSpPr>
          <p:cNvPr id="10" name="Slide Number Placeholder 9"/>
          <p:cNvSpPr>
            <a:spLocks noGrp="1"/>
          </p:cNvSpPr>
          <p:nvPr>
            <p:ph type="sldNum" sz="quarter" idx="12"/>
          </p:nvPr>
        </p:nvSpPr>
        <p:spPr/>
        <p:txBody>
          <a:bodyPr/>
          <a:lstStyle/>
          <a:p>
            <a:pPr>
              <a:defRPr/>
            </a:pPr>
            <a:fld id="{F09451E7-05D2-4EF1-96B6-65E1694CEAEE}" type="slidenum">
              <a:rPr lang="en-US" altLang="en-US" smtClean="0"/>
              <a:pPr>
                <a:defRPr/>
              </a:pPr>
              <a:t>6</a:t>
            </a:fld>
            <a:endParaRPr lang="en-US" altLang="en-US"/>
          </a:p>
        </p:txBody>
      </p:sp>
      <p:pic>
        <p:nvPicPr>
          <p:cNvPr id="1029" name="Picture 5" descr="C:\Users\nhc\Desktop\Logo_new_abgn_nodraft_3D_highres.jpg"/>
          <p:cNvPicPr>
            <a:picLocks noChangeAspect="1" noChangeArrowheads="1"/>
          </p:cNvPicPr>
          <p:nvPr/>
        </p:nvPicPr>
        <p:blipFill>
          <a:blip r:embed="rId4" cstate="print"/>
          <a:srcRect/>
          <a:stretch>
            <a:fillRect/>
          </a:stretch>
        </p:blipFill>
        <p:spPr bwMode="auto">
          <a:xfrm>
            <a:off x="5257800" y="228600"/>
            <a:ext cx="2598821" cy="1371600"/>
          </a:xfrm>
          <a:prstGeom prst="rect">
            <a:avLst/>
          </a:prstGeom>
          <a:ln>
            <a:noFill/>
          </a:ln>
          <a:effectLst>
            <a:softEdge rad="112500"/>
          </a:effectLst>
        </p:spPr>
      </p:pic>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22238"/>
            <a:ext cx="7543800" cy="1096962"/>
          </a:xfrm>
        </p:spPr>
        <p:txBody>
          <a:bodyPr/>
          <a:lstStyle/>
          <a:p>
            <a:pPr eaLnBrk="1" hangingPunct="1"/>
            <a:r>
              <a:rPr lang="en-US" sz="4000" dirty="0" smtClean="0"/>
              <a:t>Hotspot</a:t>
            </a:r>
          </a:p>
        </p:txBody>
      </p:sp>
      <p:sp>
        <p:nvSpPr>
          <p:cNvPr id="12291" name="Rectangle 3"/>
          <p:cNvSpPr>
            <a:spLocks noGrp="1" noChangeArrowheads="1"/>
          </p:cNvSpPr>
          <p:nvPr>
            <p:ph type="body" idx="1"/>
          </p:nvPr>
        </p:nvSpPr>
        <p:spPr>
          <a:xfrm>
            <a:off x="304800" y="1676400"/>
            <a:ext cx="8229600" cy="5402262"/>
          </a:xfrm>
        </p:spPr>
        <p:txBody>
          <a:bodyPr/>
          <a:lstStyle/>
          <a:p>
            <a:pPr eaLnBrk="1" hangingPunct="1">
              <a:buFont typeface="Wingdings" pitchFamily="2" charset="2"/>
              <a:buNone/>
            </a:pPr>
            <a:endParaRPr lang="en-US" sz="2800" u="sng" dirty="0" smtClean="0"/>
          </a:p>
          <a:p>
            <a:pPr eaLnBrk="1" hangingPunct="1">
              <a:buFont typeface="Wingdings" pitchFamily="2" charset="2"/>
              <a:buNone/>
            </a:pPr>
            <a:endParaRPr lang="en-US" sz="2600" dirty="0" smtClean="0"/>
          </a:p>
          <a:p>
            <a:pPr algn="just" eaLnBrk="1" hangingPunct="1">
              <a:lnSpc>
                <a:spcPts val="3120"/>
              </a:lnSpc>
              <a:spcAft>
                <a:spcPts val="600"/>
              </a:spcAft>
              <a:buClr>
                <a:schemeClr val="tx2">
                  <a:lumMod val="60000"/>
                  <a:lumOff val="40000"/>
                </a:schemeClr>
              </a:buClr>
              <a:buFont typeface="Wingdings" pitchFamily="2" charset="2"/>
              <a:buChar char="Ø"/>
            </a:pPr>
            <a:r>
              <a:rPr lang="en-US" sz="2600" dirty="0" smtClean="0"/>
              <a:t>A Hotspot is any location where </a:t>
            </a:r>
            <a:r>
              <a:rPr lang="en-US" sz="2600" b="1" dirty="0" smtClean="0">
                <a:solidFill>
                  <a:srgbClr val="FF0000"/>
                </a:solidFill>
              </a:rPr>
              <a:t>Wi-Fi</a:t>
            </a:r>
          </a:p>
          <a:p>
            <a:pPr algn="just" eaLnBrk="1" hangingPunct="1">
              <a:lnSpc>
                <a:spcPts val="3120"/>
              </a:lnSpc>
              <a:spcAft>
                <a:spcPts val="600"/>
              </a:spcAft>
              <a:buClr>
                <a:schemeClr val="tx2">
                  <a:lumMod val="60000"/>
                  <a:lumOff val="40000"/>
                </a:schemeClr>
              </a:buClr>
              <a:buNone/>
            </a:pPr>
            <a:r>
              <a:rPr lang="en-US" sz="2600" dirty="0" smtClean="0"/>
              <a:t>    </a:t>
            </a:r>
          </a:p>
          <a:p>
            <a:pPr algn="just" eaLnBrk="1" hangingPunct="1">
              <a:spcAft>
                <a:spcPts val="600"/>
              </a:spcAft>
              <a:buClr>
                <a:schemeClr val="tx2">
                  <a:lumMod val="60000"/>
                  <a:lumOff val="40000"/>
                </a:schemeClr>
              </a:buClr>
              <a:buFont typeface="Wingdings" pitchFamily="2" charset="2"/>
              <a:buChar char="Ø"/>
            </a:pPr>
            <a:r>
              <a:rPr lang="en-US" sz="2600" dirty="0" smtClean="0"/>
              <a:t>Hotspots are equipped with a Broadband Internet connection, and one or more Access Points that allow users to access the Internet wirelessly. </a:t>
            </a:r>
          </a:p>
          <a:p>
            <a:pPr algn="just" eaLnBrk="1" hangingPunct="1">
              <a:spcAft>
                <a:spcPts val="600"/>
              </a:spcAft>
              <a:buClr>
                <a:schemeClr val="tx2">
                  <a:lumMod val="60000"/>
                  <a:lumOff val="40000"/>
                </a:schemeClr>
              </a:buClr>
              <a:buFont typeface="Wingdings" pitchFamily="2" charset="2"/>
              <a:buChar char="Ø"/>
            </a:pPr>
            <a:r>
              <a:rPr lang="en-US" sz="2600" dirty="0" smtClean="0"/>
              <a:t>Hotspots can be setup in any public location that can support an Internet connection. All the locations discussed below are examples of Hotspots.</a:t>
            </a:r>
          </a:p>
        </p:txBody>
      </p:sp>
      <p:pic>
        <p:nvPicPr>
          <p:cNvPr id="8196" name="Picture 4" descr="BD14516_"/>
          <p:cNvPicPr>
            <a:picLocks noChangeAspect="1" noChangeArrowheads="1"/>
          </p:cNvPicPr>
          <p:nvPr/>
        </p:nvPicPr>
        <p:blipFill>
          <a:blip r:embed="rId3" cstate="print"/>
          <a:srcRect/>
          <a:stretch>
            <a:fillRect/>
          </a:stretch>
        </p:blipFill>
        <p:spPr bwMode="auto">
          <a:xfrm>
            <a:off x="304800" y="1524000"/>
            <a:ext cx="7620000" cy="127000"/>
          </a:xfrm>
          <a:prstGeom prst="rect">
            <a:avLst/>
          </a:prstGeom>
          <a:noFill/>
          <a:ln w="9525">
            <a:noFill/>
            <a:miter lim="800000"/>
            <a:headEnd/>
            <a:tailEnd/>
          </a:ln>
        </p:spPr>
      </p:pic>
      <p:pic>
        <p:nvPicPr>
          <p:cNvPr id="6" name="Picture 5" descr="C:\Users\nhc\Desktop\images 1.jpg"/>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7315200" y="1828800"/>
            <a:ext cx="1371600" cy="1295400"/>
          </a:xfrm>
          <a:prstGeom prst="rect">
            <a:avLst/>
          </a:prstGeom>
          <a:noFill/>
          <a:effectLst>
            <a:reflection blurRad="6350" stA="50000" endA="300" endPos="38500" dist="50800" dir="5400000" sy="-100000" algn="bl" rotWithShape="0"/>
          </a:effectLst>
        </p:spPr>
      </p:pic>
      <p:sp>
        <p:nvSpPr>
          <p:cNvPr id="8" name="Slide Number Placeholder 7"/>
          <p:cNvSpPr>
            <a:spLocks noGrp="1"/>
          </p:cNvSpPr>
          <p:nvPr>
            <p:ph type="sldNum" sz="quarter" idx="12"/>
          </p:nvPr>
        </p:nvSpPr>
        <p:spPr/>
        <p:txBody>
          <a:bodyPr/>
          <a:lstStyle/>
          <a:p>
            <a:pPr>
              <a:defRPr/>
            </a:pPr>
            <a:fld id="{CE72B7BB-D984-4A4D-AE24-88752FD25D73}" type="slidenum">
              <a:rPr lang="en-US" altLang="en-US" smtClean="0"/>
              <a:pPr>
                <a:defRPr/>
              </a:pPr>
              <a:t>7</a:t>
            </a:fld>
            <a:endParaRPr lang="en-US" altLang="en-US"/>
          </a:p>
        </p:txBody>
      </p:sp>
      <p:sp>
        <p:nvSpPr>
          <p:cNvPr id="10" name="TextBox 9"/>
          <p:cNvSpPr txBox="1"/>
          <p:nvPr/>
        </p:nvSpPr>
        <p:spPr>
          <a:xfrm>
            <a:off x="762000" y="1905000"/>
            <a:ext cx="4419600" cy="892552"/>
          </a:xfrm>
          <a:prstGeom prst="rect">
            <a:avLst/>
          </a:prstGeom>
          <a:noFill/>
        </p:spPr>
        <p:txBody>
          <a:bodyPr wrap="square" rtlCol="0">
            <a:spAutoFit/>
          </a:bodyPr>
          <a:lstStyle/>
          <a:p>
            <a:r>
              <a:rPr lang="en-US" sz="2800" b="1" dirty="0" smtClean="0">
                <a:latin typeface="+mj-lt"/>
              </a:rPr>
              <a:t>What is a Hotspot ?</a:t>
            </a:r>
          </a:p>
          <a:p>
            <a:endParaRPr lang="en-US" sz="2400" b="1" dirty="0">
              <a:latin typeface="+mj-lt"/>
            </a:endParaRPr>
          </a:p>
        </p:txBody>
      </p:sp>
      <p:sp>
        <p:nvSpPr>
          <p:cNvPr id="9" name="TextBox 8"/>
          <p:cNvSpPr txBox="1"/>
          <p:nvPr/>
        </p:nvSpPr>
        <p:spPr>
          <a:xfrm>
            <a:off x="685800" y="3088957"/>
            <a:ext cx="6858000" cy="492443"/>
          </a:xfrm>
          <a:prstGeom prst="rect">
            <a:avLst/>
          </a:prstGeom>
          <a:noFill/>
        </p:spPr>
        <p:txBody>
          <a:bodyPr wrap="square" rtlCol="0">
            <a:spAutoFit/>
          </a:bodyPr>
          <a:lstStyle/>
          <a:p>
            <a:r>
              <a:rPr lang="en-US" sz="2600" dirty="0" smtClean="0"/>
              <a:t>network access is made publicly available. </a:t>
            </a:r>
            <a:endParaRPr lang="en-US" sz="2600" dirty="0"/>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22238"/>
            <a:ext cx="7543800" cy="1096962"/>
          </a:xfrm>
        </p:spPr>
        <p:txBody>
          <a:bodyPr/>
          <a:lstStyle/>
          <a:p>
            <a:pPr eaLnBrk="1" hangingPunct="1"/>
            <a:r>
              <a:rPr lang="en-US" sz="3600" dirty="0" smtClean="0">
                <a:solidFill>
                  <a:srgbClr val="FF0000"/>
                </a:solidFill>
              </a:rPr>
              <a:t>Wi-Fi</a:t>
            </a:r>
            <a:r>
              <a:rPr lang="en-US" sz="3600" dirty="0" smtClean="0"/>
              <a:t> Hotspot Locations </a:t>
            </a:r>
          </a:p>
        </p:txBody>
      </p:sp>
      <p:pic>
        <p:nvPicPr>
          <p:cNvPr id="15365" name="Picture 5" descr="3"/>
          <p:cNvPicPr>
            <a:picLocks noChangeAspect="1" noChangeArrowheads="1"/>
          </p:cNvPicPr>
          <p:nvPr/>
        </p:nvPicPr>
        <p:blipFill>
          <a:blip r:embed="rId3" cstate="print"/>
          <a:srcRect/>
          <a:stretch>
            <a:fillRect/>
          </a:stretch>
        </p:blipFill>
        <p:spPr bwMode="auto">
          <a:xfrm>
            <a:off x="5105400" y="1905000"/>
            <a:ext cx="3505200" cy="2819400"/>
          </a:xfrm>
          <a:prstGeom prst="rect">
            <a:avLst/>
          </a:prstGeom>
          <a:noFill/>
          <a:ln w="9525">
            <a:noFill/>
            <a:miter lim="800000"/>
            <a:headEnd/>
            <a:tailEnd/>
          </a:ln>
        </p:spPr>
      </p:pic>
      <p:sp>
        <p:nvSpPr>
          <p:cNvPr id="15367" name="Text Box 7"/>
          <p:cNvSpPr txBox="1">
            <a:spLocks noChangeArrowheads="1"/>
          </p:cNvSpPr>
          <p:nvPr/>
        </p:nvSpPr>
        <p:spPr bwMode="auto">
          <a:xfrm>
            <a:off x="838200" y="2209800"/>
            <a:ext cx="3810000" cy="3282950"/>
          </a:xfrm>
          <a:prstGeom prst="rect">
            <a:avLst/>
          </a:prstGeom>
          <a:noFill/>
          <a:ln w="9525">
            <a:noFill/>
            <a:miter lim="800000"/>
            <a:headEnd/>
            <a:tailEnd/>
          </a:ln>
        </p:spPr>
        <p:txBody>
          <a:bodyPr>
            <a:spAutoFit/>
          </a:bodyPr>
          <a:lstStyle/>
          <a:p>
            <a:pPr>
              <a:spcBef>
                <a:spcPct val="20000"/>
              </a:spcBef>
              <a:buClr>
                <a:schemeClr val="tx1"/>
              </a:buClr>
              <a:buFont typeface="Wingdings" pitchFamily="2" charset="2"/>
              <a:buChar char="ü"/>
            </a:pPr>
            <a:r>
              <a:rPr lang="en-US" sz="2600" dirty="0"/>
              <a:t>Airports</a:t>
            </a:r>
          </a:p>
          <a:p>
            <a:pPr>
              <a:spcBef>
                <a:spcPct val="20000"/>
              </a:spcBef>
              <a:buClr>
                <a:schemeClr val="tx1"/>
              </a:buClr>
              <a:buFont typeface="Wingdings" pitchFamily="2" charset="2"/>
              <a:buChar char="ü"/>
            </a:pPr>
            <a:r>
              <a:rPr lang="en-US" sz="2600" dirty="0"/>
              <a:t>Hotels &amp; Resorts</a:t>
            </a:r>
          </a:p>
          <a:p>
            <a:pPr>
              <a:spcBef>
                <a:spcPct val="20000"/>
              </a:spcBef>
              <a:buClr>
                <a:schemeClr val="tx1"/>
              </a:buClr>
              <a:buFont typeface="Wingdings" pitchFamily="2" charset="2"/>
              <a:buChar char="ü"/>
            </a:pPr>
            <a:r>
              <a:rPr lang="en-US" sz="2600" dirty="0"/>
              <a:t>Restaurants</a:t>
            </a:r>
          </a:p>
          <a:p>
            <a:pPr>
              <a:spcBef>
                <a:spcPct val="20000"/>
              </a:spcBef>
              <a:buClr>
                <a:schemeClr val="tx1"/>
              </a:buClr>
              <a:buFont typeface="Wingdings" pitchFamily="2" charset="2"/>
              <a:buChar char="ü"/>
            </a:pPr>
            <a:r>
              <a:rPr lang="en-US" sz="2600" dirty="0"/>
              <a:t>Coffee Shops</a:t>
            </a:r>
          </a:p>
          <a:p>
            <a:pPr>
              <a:spcBef>
                <a:spcPct val="20000"/>
              </a:spcBef>
              <a:buClr>
                <a:schemeClr val="tx1"/>
              </a:buClr>
              <a:buFont typeface="Wingdings" pitchFamily="2" charset="2"/>
              <a:buChar char="ü"/>
            </a:pPr>
            <a:r>
              <a:rPr lang="en-US" sz="2600" dirty="0"/>
              <a:t>Bookstores</a:t>
            </a:r>
          </a:p>
          <a:p>
            <a:pPr>
              <a:spcBef>
                <a:spcPct val="20000"/>
              </a:spcBef>
              <a:buClr>
                <a:schemeClr val="tx1"/>
              </a:buClr>
              <a:buFont typeface="Wingdings" pitchFamily="2" charset="2"/>
              <a:buChar char="ü"/>
            </a:pPr>
            <a:r>
              <a:rPr lang="en-US" sz="2600" dirty="0"/>
              <a:t>Shopping Malls</a:t>
            </a:r>
          </a:p>
          <a:p>
            <a:pPr>
              <a:spcBef>
                <a:spcPct val="50000"/>
              </a:spcBef>
            </a:pPr>
            <a:endParaRPr lang="en-US" dirty="0"/>
          </a:p>
        </p:txBody>
      </p:sp>
      <p:pic>
        <p:nvPicPr>
          <p:cNvPr id="9222" name="Picture 8" descr="BD14516_"/>
          <p:cNvPicPr>
            <a:picLocks noChangeAspect="1" noChangeArrowheads="1"/>
          </p:cNvPicPr>
          <p:nvPr/>
        </p:nvPicPr>
        <p:blipFill>
          <a:blip r:embed="rId4" cstate="print"/>
          <a:srcRect/>
          <a:stretch>
            <a:fillRect/>
          </a:stretch>
        </p:blipFill>
        <p:spPr bwMode="auto">
          <a:xfrm>
            <a:off x="609600" y="1600200"/>
            <a:ext cx="7162800" cy="119063"/>
          </a:xfrm>
          <a:prstGeom prst="rect">
            <a:avLst/>
          </a:prstGeom>
          <a:noFill/>
          <a:ln w="9525">
            <a:noFill/>
            <a:miter lim="800000"/>
            <a:headEnd/>
            <a:tailEnd/>
          </a:ln>
        </p:spPr>
      </p:pic>
      <p:pic>
        <p:nvPicPr>
          <p:cNvPr id="10" name="Picture 9" descr="C:\Users\nhc\Desktop\images 1.jpg"/>
          <p:cNvPicPr>
            <a:picLocks noChangeAspect="1" noChangeArrowheads="1"/>
          </p:cNvPicPr>
          <p:nvPr/>
        </p:nvPicPr>
        <p:blipFill>
          <a:blip r:embed="rId5" cstate="print">
            <a:duotone>
              <a:prstClr val="black"/>
              <a:schemeClr val="accent1">
                <a:tint val="45000"/>
                <a:satMod val="400000"/>
              </a:schemeClr>
            </a:duotone>
          </a:blip>
          <a:srcRect/>
          <a:stretch>
            <a:fillRect/>
          </a:stretch>
        </p:blipFill>
        <p:spPr bwMode="auto">
          <a:xfrm>
            <a:off x="6400800" y="4953000"/>
            <a:ext cx="1371600" cy="1295400"/>
          </a:xfrm>
          <a:prstGeom prst="rect">
            <a:avLst/>
          </a:prstGeom>
          <a:noFill/>
          <a:effectLst>
            <a:reflection blurRad="6350" stA="50000" endA="300" endPos="38500" dist="50800" dir="5400000" sy="-100000" algn="bl" rotWithShape="0"/>
          </a:effectLst>
        </p:spPr>
      </p:pic>
      <p:sp>
        <p:nvSpPr>
          <p:cNvPr id="11" name="Slide Number Placeholder 10"/>
          <p:cNvSpPr>
            <a:spLocks noGrp="1"/>
          </p:cNvSpPr>
          <p:nvPr>
            <p:ph type="sldNum" sz="quarter" idx="12"/>
          </p:nvPr>
        </p:nvSpPr>
        <p:spPr/>
        <p:txBody>
          <a:bodyPr/>
          <a:lstStyle/>
          <a:p>
            <a:pPr>
              <a:defRPr/>
            </a:pPr>
            <a:fld id="{CE72B7BB-D984-4A4D-AE24-88752FD25D73}" type="slidenum">
              <a:rPr lang="en-US" altLang="en-US" smtClean="0"/>
              <a:pPr>
                <a:defRPr/>
              </a:pPr>
              <a:t>8</a:t>
            </a:fld>
            <a:endParaRPr lang="en-US" altLang="en-US"/>
          </a:p>
        </p:txBody>
      </p:sp>
      <p:sp>
        <p:nvSpPr>
          <p:cNvPr id="8" name="TextBox 7"/>
          <p:cNvSpPr txBox="1"/>
          <p:nvPr/>
        </p:nvSpPr>
        <p:spPr>
          <a:xfrm>
            <a:off x="533400" y="5562600"/>
            <a:ext cx="5181600" cy="830997"/>
          </a:xfrm>
          <a:prstGeom prst="rect">
            <a:avLst/>
          </a:prstGeom>
          <a:noFill/>
        </p:spPr>
        <p:txBody>
          <a:bodyPr wrap="square" rtlCol="0">
            <a:spAutoFit/>
          </a:bodyPr>
          <a:lstStyle/>
          <a:p>
            <a:pPr>
              <a:buFont typeface="Wingdings" pitchFamily="2" charset="2"/>
              <a:buChar char="Ø"/>
            </a:pPr>
            <a:r>
              <a:rPr lang="en-US" sz="2400" dirty="0" smtClean="0">
                <a:solidFill>
                  <a:schemeClr val="tx2">
                    <a:lumMod val="60000"/>
                    <a:lumOff val="40000"/>
                  </a:schemeClr>
                </a:solidFill>
              </a:rPr>
              <a:t> </a:t>
            </a:r>
            <a:r>
              <a:rPr lang="en-US" sz="2400" dirty="0" smtClean="0"/>
              <a:t>There are several online services</a:t>
            </a:r>
          </a:p>
          <a:p>
            <a:r>
              <a:rPr lang="en-US" sz="2400" dirty="0" smtClean="0"/>
              <a:t>    allow you find hotspot locations.</a:t>
            </a:r>
            <a:endParaRPr lang="en-US" sz="2400" dirty="0"/>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Elements of a </a:t>
            </a:r>
            <a:r>
              <a:rPr lang="en-GB" dirty="0" smtClean="0">
                <a:solidFill>
                  <a:srgbClr val="FF0000"/>
                </a:solidFill>
              </a:rPr>
              <a:t>Wi-Fi</a:t>
            </a:r>
            <a:r>
              <a:rPr lang="en-GB" dirty="0" smtClean="0"/>
              <a:t> Network</a:t>
            </a:r>
            <a:endParaRPr lang="en-US" dirty="0"/>
          </a:p>
        </p:txBody>
      </p:sp>
      <p:sp>
        <p:nvSpPr>
          <p:cNvPr id="3" name="Content Placeholder 2"/>
          <p:cNvSpPr>
            <a:spLocks noGrp="1"/>
          </p:cNvSpPr>
          <p:nvPr>
            <p:ph idx="1"/>
          </p:nvPr>
        </p:nvSpPr>
        <p:spPr>
          <a:xfrm>
            <a:off x="228600" y="2024062"/>
            <a:ext cx="8229600" cy="4757738"/>
          </a:xfrm>
        </p:spPr>
        <p:txBody>
          <a:bodyPr>
            <a:normAutofit/>
          </a:bodyPr>
          <a:lstStyle/>
          <a:p>
            <a:pPr lvl="0" algn="just" eaLnBrk="1" hangingPunct="1">
              <a:buClr>
                <a:schemeClr val="tx2">
                  <a:lumMod val="60000"/>
                  <a:lumOff val="40000"/>
                </a:schemeClr>
              </a:buClr>
              <a:buSzPct val="75000"/>
              <a:buFont typeface="Wingdings" pitchFamily="2" charset="2"/>
              <a:buChar char="Ø"/>
              <a:defRPr/>
            </a:pPr>
            <a:r>
              <a:rPr lang="en-US" sz="2800" b="1" dirty="0" smtClean="0"/>
              <a:t>Access Point (AP) </a:t>
            </a:r>
            <a:r>
              <a:rPr lang="en-US" sz="2800" dirty="0" smtClean="0"/>
              <a:t>- </a:t>
            </a:r>
            <a:r>
              <a:rPr lang="en-US" sz="2400" dirty="0" smtClean="0"/>
              <a:t>The AP is a wireless LAN transceiver or “base station” that can connect one or many wireless devices in the same time to the Internet. </a:t>
            </a:r>
            <a:endParaRPr lang="en-US" sz="2000" dirty="0" smtClean="0"/>
          </a:p>
          <a:p>
            <a:pPr lvl="0" algn="just" eaLnBrk="1" hangingPunct="1">
              <a:buClr>
                <a:srgbClr val="FFFFCC"/>
              </a:buClr>
              <a:buSzPct val="75000"/>
              <a:buNone/>
              <a:defRPr/>
            </a:pPr>
            <a:endParaRPr lang="en-US" sz="2000" dirty="0" smtClean="0"/>
          </a:p>
          <a:p>
            <a:pPr lvl="0" algn="just" eaLnBrk="1" hangingPunct="1">
              <a:buClr>
                <a:schemeClr val="tx2">
                  <a:lumMod val="60000"/>
                  <a:lumOff val="40000"/>
                </a:schemeClr>
              </a:buClr>
              <a:buSzPct val="75000"/>
              <a:buFont typeface="Wingdings" pitchFamily="2" charset="2"/>
              <a:buChar char="Ø"/>
              <a:defRPr/>
            </a:pPr>
            <a:r>
              <a:rPr lang="en-US" sz="2800" b="1" dirty="0" smtClean="0"/>
              <a:t>Safeguards</a:t>
            </a:r>
            <a:r>
              <a:rPr lang="en-US" sz="2800" dirty="0" smtClean="0"/>
              <a:t> - </a:t>
            </a:r>
            <a:r>
              <a:rPr lang="en-US" sz="2400" dirty="0" smtClean="0"/>
              <a:t>Firewalls and anti-virus software protect networks from unauthorized users and keep information secure.</a:t>
            </a:r>
            <a:endParaRPr lang="en-US" sz="2000" dirty="0" smtClean="0"/>
          </a:p>
          <a:p>
            <a:pPr lvl="0" algn="just" eaLnBrk="1" hangingPunct="1">
              <a:buClr>
                <a:schemeClr val="tx2">
                  <a:lumMod val="60000"/>
                  <a:lumOff val="40000"/>
                </a:schemeClr>
              </a:buClr>
              <a:buSzPct val="75000"/>
              <a:buNone/>
              <a:defRPr/>
            </a:pPr>
            <a:endParaRPr lang="en-US" sz="2000" dirty="0" smtClean="0"/>
          </a:p>
          <a:p>
            <a:pPr lvl="0" algn="just" eaLnBrk="1" hangingPunct="1">
              <a:buClr>
                <a:schemeClr val="tx2">
                  <a:lumMod val="60000"/>
                  <a:lumOff val="40000"/>
                </a:schemeClr>
              </a:buClr>
              <a:buSzPct val="75000"/>
              <a:buFont typeface="Wingdings" pitchFamily="2" charset="2"/>
              <a:buChar char="Ø"/>
              <a:defRPr/>
            </a:pPr>
            <a:r>
              <a:rPr lang="en-US" sz="2800" b="1" dirty="0" smtClean="0">
                <a:solidFill>
                  <a:srgbClr val="FF0000"/>
                </a:solidFill>
              </a:rPr>
              <a:t>Wi-Fi</a:t>
            </a:r>
            <a:r>
              <a:rPr lang="en-US" sz="2800" b="1" dirty="0" smtClean="0"/>
              <a:t> cards (Adapters) </a:t>
            </a:r>
            <a:r>
              <a:rPr lang="en-US" sz="2800" dirty="0" smtClean="0"/>
              <a:t>- </a:t>
            </a:r>
            <a:r>
              <a:rPr lang="en-US" sz="2400" dirty="0" smtClean="0"/>
              <a:t>They accept the wireless signal and relay information. They can be internal and external.</a:t>
            </a:r>
          </a:p>
          <a:p>
            <a:pPr lvl="0" algn="just" eaLnBrk="1" hangingPunct="1">
              <a:buClr>
                <a:schemeClr val="tx2">
                  <a:lumMod val="60000"/>
                  <a:lumOff val="40000"/>
                </a:schemeClr>
              </a:buClr>
              <a:buSzPct val="75000"/>
              <a:buFont typeface="Wingdings" pitchFamily="2" charset="2"/>
              <a:buChar char="Ø"/>
              <a:defRPr/>
            </a:pPr>
            <a:endParaRPr lang="en-US" sz="2000" dirty="0" smtClean="0"/>
          </a:p>
        </p:txBody>
      </p:sp>
      <p:pic>
        <p:nvPicPr>
          <p:cNvPr id="4" name="Picture 8" descr="BD14516_"/>
          <p:cNvPicPr>
            <a:picLocks noChangeAspect="1" noChangeArrowheads="1"/>
          </p:cNvPicPr>
          <p:nvPr/>
        </p:nvPicPr>
        <p:blipFill>
          <a:blip r:embed="rId3" cstate="print"/>
          <a:srcRect/>
          <a:stretch>
            <a:fillRect/>
          </a:stretch>
        </p:blipFill>
        <p:spPr bwMode="auto">
          <a:xfrm>
            <a:off x="609600" y="1600200"/>
            <a:ext cx="7162800" cy="119063"/>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CE72B7BB-D984-4A4D-AE24-88752FD25D73}" type="slidenum">
              <a:rPr lang="en-US" altLang="en-US" smtClean="0"/>
              <a:pPr>
                <a:defRPr/>
              </a:pPr>
              <a:t>9</a:t>
            </a:fld>
            <a:endParaRPr lang="en-US" altLang="en-US" dirty="0"/>
          </a:p>
        </p:txBody>
      </p:sp>
    </p:spTree>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wi-fipresentationshow-120916014142-phpapp02">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wi-fipresentationshow-120916014142-phpapp02</Template>
  <TotalTime>73</TotalTime>
  <Words>762</Words>
  <Application>Microsoft Office PowerPoint</Application>
  <PresentationFormat>On-screen Show (4:3)</PresentationFormat>
  <Paragraphs>194</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wi-fipresentationshow-120916014142-phpapp02</vt:lpstr>
      <vt:lpstr>PowerPoint Presentation</vt:lpstr>
      <vt:lpstr>Outlines</vt:lpstr>
      <vt:lpstr>Introduction</vt:lpstr>
      <vt:lpstr>What is Wi-Fi?</vt:lpstr>
      <vt:lpstr>IEEE 802.11 standard</vt:lpstr>
      <vt:lpstr>IEEE 802.11 standard (cont.)</vt:lpstr>
      <vt:lpstr>Hotspot</vt:lpstr>
      <vt:lpstr>Wi-Fi Hotspot Locations </vt:lpstr>
      <vt:lpstr>Elements of a Wi-Fi Network</vt:lpstr>
      <vt:lpstr>PCI and USB adapters </vt:lpstr>
      <vt:lpstr>How a Wi-Fi Network Works ?</vt:lpstr>
      <vt:lpstr>Advantages of Wi-Fi</vt:lpstr>
      <vt:lpstr>Limitations of Wi-Fi</vt:lpstr>
      <vt:lpstr>Basic Wi-Fi Security Techniques</vt:lpstr>
      <vt:lpstr>Basic Wi-Fi Security Techniques(cont.)</vt:lpstr>
      <vt:lpstr>Conclusion</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Lakshmi-Ram</dc:creator>
  <cp:lastModifiedBy>Lakshmi-Ram</cp:lastModifiedBy>
  <cp:revision>11</cp:revision>
  <dcterms:created xsi:type="dcterms:W3CDTF">2013-11-19T17:51:55Z</dcterms:created>
  <dcterms:modified xsi:type="dcterms:W3CDTF">2014-02-12T04:09:51Z</dcterms:modified>
</cp:coreProperties>
</file>