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72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CAFAC3-D612-4145-A905-8CDC37A0416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90F869-4A90-4C34-9704-11B14004F52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u="sng" dirty="0" smtClean="0">
                <a:solidFill>
                  <a:srgbClr val="FF0000"/>
                </a:solidFill>
              </a:rPr>
              <a:t>SEMINOR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1"/>
            <a:ext cx="8529484" cy="5535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  <a:p>
            <a:pPr marL="0" indent="0" algn="ctr">
              <a:buNone/>
            </a:pP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  <a:p>
            <a:pPr marL="0" indent="0" algn="ctr">
              <a:buNone/>
            </a:pP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en-US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D.SANTHOSH</a:t>
            </a:r>
          </a:p>
          <a:p>
            <a:pPr marL="0" indent="0" algn="ctr">
              <a:buNone/>
            </a:pP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en-US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1009-11-862-033</a:t>
            </a:r>
          </a:p>
          <a:p>
            <a:pPr marL="0" indent="0" algn="ctr">
              <a:buNone/>
            </a:pPr>
            <a:r>
              <a:rPr lang="en-US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 MCA III YEAR II SEMISTOR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u="sng" dirty="0" smtClean="0">
                <a:solidFill>
                  <a:srgbClr val="00B050"/>
                </a:solidFill>
              </a:rPr>
              <a:t>UNDER GUIDANCE </a:t>
            </a:r>
            <a:r>
              <a:rPr lang="en-US" sz="3600" u="sng" dirty="0" smtClean="0">
                <a:solidFill>
                  <a:srgbClr val="00B050"/>
                </a:solidFill>
              </a:rPr>
              <a:t>OF</a:t>
            </a:r>
            <a:r>
              <a:rPr lang="en-US" sz="3600" dirty="0" smtClean="0">
                <a:solidFill>
                  <a:srgbClr val="00B050"/>
                </a:solidFill>
              </a:rPr>
              <a:t>   </a:t>
            </a:r>
            <a:r>
              <a:rPr lang="en-US" sz="3600" dirty="0" smtClean="0"/>
              <a:t>	                           </a:t>
            </a:r>
            <a:r>
              <a:rPr lang="en-US" sz="3600" dirty="0" smtClean="0"/>
              <a:t>           	</a:t>
            </a: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O.SUBHASH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RPC ARCHITECTURE</a:t>
            </a: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5240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2209800" y="2667000"/>
            <a:ext cx="914400" cy="2895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8956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600200" y="4876800"/>
            <a:ext cx="6096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600200" y="4953000"/>
            <a:ext cx="6858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kumimoji="0" lang="en-US" sz="2000" b="1" u="sng" dirty="0">
                <a:solidFill>
                  <a:srgbClr val="000008"/>
                </a:solidFill>
              </a:rPr>
              <a:t>RPC</a:t>
            </a:r>
            <a:endParaRPr kumimoji="0" lang="en-US" sz="1400" b="1" dirty="0"/>
          </a:p>
          <a:p>
            <a:pPr>
              <a:buFontTx/>
              <a:buNone/>
            </a:pPr>
            <a:r>
              <a:rPr kumimoji="0" lang="en-US" b="1" u="sng" dirty="0">
                <a:solidFill>
                  <a:srgbClr val="000008"/>
                </a:solidFill>
              </a:rPr>
              <a:t>STUB</a:t>
            </a:r>
            <a:endParaRPr kumimoji="0" lang="en-US" b="1" dirty="0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flipH="1">
            <a:off x="72390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flipH="1">
            <a:off x="6553200" y="2667000"/>
            <a:ext cx="914400" cy="2895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flipH="1">
            <a:off x="58674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7467600" y="4876800"/>
            <a:ext cx="6096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800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467600" y="4953000"/>
            <a:ext cx="68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kumimoji="0" lang="en-US" b="1" u="sng" dirty="0">
                <a:solidFill>
                  <a:srgbClr val="000008"/>
                </a:solidFill>
              </a:rPr>
              <a:t>RPC</a:t>
            </a:r>
            <a:endParaRPr kumimoji="0" lang="en-US" b="1" dirty="0"/>
          </a:p>
          <a:p>
            <a:pPr>
              <a:buFontTx/>
              <a:buNone/>
            </a:pPr>
            <a:r>
              <a:rPr kumimoji="0" lang="en-US" b="1" u="sng" dirty="0">
                <a:solidFill>
                  <a:srgbClr val="000008"/>
                </a:solidFill>
              </a:rPr>
              <a:t>STUB</a:t>
            </a:r>
            <a:endParaRPr kumimoji="0" lang="en-US" b="1" dirty="0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3810000" y="4383851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425033" y="3505200"/>
            <a:ext cx="7884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b="1"/>
              <a:t>Client </a:t>
            </a:r>
          </a:p>
          <a:p>
            <a:pPr algn="ctr">
              <a:buFontTx/>
              <a:buNone/>
            </a:pPr>
            <a:r>
              <a:rPr kumimoji="0" lang="en-US" b="1"/>
              <a:t>App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7437964" y="3505200"/>
            <a:ext cx="8498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b="1" dirty="0"/>
              <a:t>Server </a:t>
            </a:r>
          </a:p>
          <a:p>
            <a:pPr algn="ctr">
              <a:buFontTx/>
              <a:buNone/>
            </a:pPr>
            <a:r>
              <a:rPr kumimoji="0" lang="en-US" b="1" dirty="0"/>
              <a:t>App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362200" y="3276600"/>
            <a:ext cx="33214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 dirty="0"/>
              <a:t>T</a:t>
            </a:r>
          </a:p>
          <a:p>
            <a:pPr>
              <a:buFontTx/>
              <a:buNone/>
            </a:pPr>
            <a:r>
              <a:rPr kumimoji="0" lang="en-US" sz="1600" b="1" dirty="0"/>
              <a:t>R</a:t>
            </a:r>
          </a:p>
          <a:p>
            <a:pPr>
              <a:buFontTx/>
              <a:buNone/>
            </a:pPr>
            <a:r>
              <a:rPr kumimoji="0" lang="en-US" sz="1600" b="1" dirty="0"/>
              <a:t>A</a:t>
            </a:r>
          </a:p>
          <a:p>
            <a:pPr>
              <a:buFontTx/>
              <a:buNone/>
            </a:pPr>
            <a:r>
              <a:rPr kumimoji="0" lang="en-US" sz="1600" b="1" dirty="0"/>
              <a:t>N</a:t>
            </a:r>
          </a:p>
          <a:p>
            <a:pPr>
              <a:buFontTx/>
              <a:buNone/>
            </a:pPr>
            <a:r>
              <a:rPr kumimoji="0" lang="en-US" sz="1600" b="1" dirty="0"/>
              <a:t>S</a:t>
            </a:r>
          </a:p>
          <a:p>
            <a:pPr>
              <a:buFontTx/>
              <a:buNone/>
            </a:pPr>
            <a:r>
              <a:rPr kumimoji="0" lang="en-US" sz="1600" b="1" dirty="0"/>
              <a:t>P</a:t>
            </a:r>
          </a:p>
          <a:p>
            <a:pPr>
              <a:buFontTx/>
              <a:buNone/>
            </a:pPr>
            <a:r>
              <a:rPr kumimoji="0" lang="en-US" sz="1600" b="1" dirty="0"/>
              <a:t>O</a:t>
            </a:r>
          </a:p>
          <a:p>
            <a:pPr>
              <a:buFontTx/>
              <a:buNone/>
            </a:pPr>
            <a:r>
              <a:rPr kumimoji="0" lang="en-US" sz="1600" b="1" dirty="0"/>
              <a:t>R</a:t>
            </a:r>
          </a:p>
          <a:p>
            <a:pPr>
              <a:buFontTx/>
              <a:buNone/>
            </a:pPr>
            <a:r>
              <a:rPr kumimoji="0" lang="en-US" sz="1600" b="1" dirty="0"/>
              <a:t>T </a:t>
            </a:r>
          </a:p>
          <a:p>
            <a:pPr>
              <a:buFontTx/>
              <a:buNone/>
            </a:pPr>
            <a:endParaRPr kumimoji="0" lang="en-US" sz="1600" b="1" dirty="0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7010400" y="3200400"/>
            <a:ext cx="33214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/>
              <a:t>T</a:t>
            </a:r>
          </a:p>
          <a:p>
            <a:pPr>
              <a:buFontTx/>
              <a:buNone/>
            </a:pPr>
            <a:r>
              <a:rPr kumimoji="0" lang="en-US" sz="1600" b="1"/>
              <a:t>R</a:t>
            </a:r>
          </a:p>
          <a:p>
            <a:pPr>
              <a:buFontTx/>
              <a:buNone/>
            </a:pPr>
            <a:r>
              <a:rPr kumimoji="0" lang="en-US" sz="1600" b="1"/>
              <a:t>A</a:t>
            </a:r>
          </a:p>
          <a:p>
            <a:pPr>
              <a:buFontTx/>
              <a:buNone/>
            </a:pPr>
            <a:r>
              <a:rPr kumimoji="0" lang="en-US" sz="1600" b="1"/>
              <a:t>N</a:t>
            </a:r>
          </a:p>
          <a:p>
            <a:pPr>
              <a:buFontTx/>
              <a:buNone/>
            </a:pPr>
            <a:r>
              <a:rPr kumimoji="0" lang="en-US" sz="1600" b="1"/>
              <a:t>S</a:t>
            </a:r>
          </a:p>
          <a:p>
            <a:pPr>
              <a:buFontTx/>
              <a:buNone/>
            </a:pPr>
            <a:r>
              <a:rPr kumimoji="0" lang="en-US" sz="1600" b="1"/>
              <a:t>P</a:t>
            </a:r>
          </a:p>
          <a:p>
            <a:pPr>
              <a:buFontTx/>
              <a:buNone/>
            </a:pPr>
            <a:r>
              <a:rPr kumimoji="0" lang="en-US" sz="1600" b="1"/>
              <a:t>O</a:t>
            </a:r>
          </a:p>
          <a:p>
            <a:pPr>
              <a:buFontTx/>
              <a:buNone/>
            </a:pPr>
            <a:r>
              <a:rPr kumimoji="0" lang="en-US" sz="1600" b="1"/>
              <a:t>R</a:t>
            </a:r>
          </a:p>
          <a:p>
            <a:pPr>
              <a:buFontTx/>
              <a:buNone/>
            </a:pPr>
            <a:r>
              <a:rPr kumimoji="0" lang="en-US" sz="1600" b="1"/>
              <a:t>T </a:t>
            </a:r>
          </a:p>
          <a:p>
            <a:pPr>
              <a:buFontTx/>
              <a:buNone/>
            </a:pPr>
            <a:endParaRPr kumimoji="0" lang="en-US" sz="1600" b="1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124200" y="3352800"/>
            <a:ext cx="37061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 dirty="0"/>
              <a:t>N</a:t>
            </a:r>
          </a:p>
          <a:p>
            <a:pPr>
              <a:buFontTx/>
              <a:buNone/>
            </a:pPr>
            <a:r>
              <a:rPr kumimoji="0" lang="en-US" sz="1600" b="1" dirty="0"/>
              <a:t>E</a:t>
            </a:r>
          </a:p>
          <a:p>
            <a:pPr>
              <a:buFontTx/>
              <a:buNone/>
            </a:pPr>
            <a:r>
              <a:rPr kumimoji="0" lang="en-US" sz="1600" b="1" dirty="0"/>
              <a:t>T</a:t>
            </a:r>
          </a:p>
          <a:p>
            <a:pPr>
              <a:buFontTx/>
              <a:buNone/>
            </a:pPr>
            <a:r>
              <a:rPr kumimoji="0" lang="en-US" sz="1600" b="1" dirty="0"/>
              <a:t>W</a:t>
            </a:r>
          </a:p>
          <a:p>
            <a:pPr>
              <a:buFontTx/>
              <a:buNone/>
            </a:pPr>
            <a:r>
              <a:rPr kumimoji="0" lang="en-US" sz="1600" b="1" dirty="0"/>
              <a:t>O</a:t>
            </a:r>
          </a:p>
          <a:p>
            <a:pPr>
              <a:buFontTx/>
              <a:buNone/>
            </a:pPr>
            <a:r>
              <a:rPr kumimoji="0" lang="en-US" sz="1600" b="1" dirty="0"/>
              <a:t>R</a:t>
            </a:r>
          </a:p>
          <a:p>
            <a:pPr>
              <a:buFontTx/>
              <a:buNone/>
            </a:pPr>
            <a:r>
              <a:rPr kumimoji="0" lang="en-US" sz="1600" b="1" dirty="0"/>
              <a:t>K </a:t>
            </a:r>
          </a:p>
          <a:p>
            <a:pPr>
              <a:buFontTx/>
              <a:buNone/>
            </a:pPr>
            <a:endParaRPr kumimoji="0" lang="en-US" sz="1600" b="1" dirty="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324600" y="3352800"/>
            <a:ext cx="37061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 dirty="0"/>
              <a:t>N</a:t>
            </a:r>
          </a:p>
          <a:p>
            <a:pPr>
              <a:buFontTx/>
              <a:buNone/>
            </a:pPr>
            <a:r>
              <a:rPr kumimoji="0" lang="en-US" sz="1600" b="1" dirty="0"/>
              <a:t>E</a:t>
            </a:r>
          </a:p>
          <a:p>
            <a:pPr>
              <a:buFontTx/>
              <a:buNone/>
            </a:pPr>
            <a:r>
              <a:rPr kumimoji="0" lang="en-US" sz="1600" b="1" dirty="0"/>
              <a:t>T</a:t>
            </a:r>
          </a:p>
          <a:p>
            <a:pPr>
              <a:buFontTx/>
              <a:buNone/>
            </a:pPr>
            <a:r>
              <a:rPr kumimoji="0" lang="en-US" sz="1600" b="1" dirty="0"/>
              <a:t>W</a:t>
            </a:r>
          </a:p>
          <a:p>
            <a:pPr>
              <a:buFontTx/>
              <a:buNone/>
            </a:pPr>
            <a:r>
              <a:rPr kumimoji="0" lang="en-US" sz="1600" b="1" dirty="0"/>
              <a:t>O</a:t>
            </a:r>
          </a:p>
          <a:p>
            <a:pPr>
              <a:buFontTx/>
              <a:buNone/>
            </a:pPr>
            <a:r>
              <a:rPr kumimoji="0" lang="en-US" sz="1600" b="1" dirty="0"/>
              <a:t>R</a:t>
            </a:r>
          </a:p>
          <a:p>
            <a:pPr>
              <a:buFontTx/>
              <a:buNone/>
            </a:pPr>
            <a:r>
              <a:rPr kumimoji="0" lang="en-US" sz="1600" b="1" dirty="0"/>
              <a:t>K </a:t>
            </a:r>
          </a:p>
          <a:p>
            <a:pPr>
              <a:buFontTx/>
              <a:buNone/>
            </a:pPr>
            <a:endParaRPr kumimoji="0" lang="en-US" sz="1600" b="1" dirty="0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028303" y="4774724"/>
            <a:ext cx="15954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kumimoji="0" lang="en-US" b="1" dirty="0"/>
              <a:t>Application </a:t>
            </a:r>
            <a:r>
              <a:rPr kumimoji="0" lang="en-US" sz="2800" b="1" dirty="0"/>
              <a:t>Specific</a:t>
            </a:r>
            <a:endParaRPr kumimoji="0" lang="en-US" b="1" dirty="0"/>
          </a:p>
          <a:p>
            <a:pPr algn="ctr">
              <a:buFontTx/>
              <a:buNone/>
            </a:pPr>
            <a:r>
              <a:rPr kumimoji="0" lang="en-US" sz="2400" b="1" dirty="0"/>
              <a:t>procedure </a:t>
            </a:r>
            <a:r>
              <a:rPr kumimoji="0" lang="en-US" sz="2000" b="1" dirty="0"/>
              <a:t>invocations</a:t>
            </a:r>
            <a:endParaRPr kumimoji="0" lang="en-US" sz="1100" b="1" dirty="0"/>
          </a:p>
          <a:p>
            <a:pPr algn="ctr">
              <a:buFontTx/>
              <a:buNone/>
            </a:pPr>
            <a:r>
              <a:rPr kumimoji="0" lang="en-US" sz="2000" b="1" dirty="0"/>
              <a:t>and returns </a:t>
            </a:r>
          </a:p>
          <a:p>
            <a:pPr algn="ctr">
              <a:buFontTx/>
              <a:buNone/>
            </a:pPr>
            <a:endParaRPr kumimoji="0"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2348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MESSAGE ORIENTED MIDDLEWARE (MOM)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Message-oriented middleware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/>
              <a:t>functionality similar to RPC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000" dirty="0"/>
              <a:t>provides asynchronous communication between client and server applications by </a:t>
            </a:r>
            <a:r>
              <a:rPr lang="en-US" sz="4000" dirty="0" smtClean="0"/>
              <a:t>queuing </a:t>
            </a:r>
            <a:r>
              <a:rPr lang="en-US" sz="4000" dirty="0"/>
              <a:t>messages temporarily when one or the other is busy or not connected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39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MOM  ARCHITECTURE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H="1">
            <a:off x="76962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933671" y="3505200"/>
            <a:ext cx="7728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1600" b="1" dirty="0"/>
              <a:t>Server</a:t>
            </a:r>
            <a:r>
              <a:rPr kumimoji="0" lang="en-US" sz="1400" b="1" dirty="0"/>
              <a:t> </a:t>
            </a:r>
          </a:p>
          <a:p>
            <a:pPr algn="ctr">
              <a:buFontTx/>
              <a:buNone/>
            </a:pPr>
            <a:r>
              <a:rPr kumimoji="0" lang="en-US" sz="1400" b="1" dirty="0"/>
              <a:t>App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1430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18288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8484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 flipH="1">
            <a:off x="70104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8484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514600" y="2667000"/>
            <a:ext cx="914400" cy="2895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004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 flipH="1">
            <a:off x="6324600" y="2667000"/>
            <a:ext cx="914400" cy="28956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flipH="1">
            <a:off x="5638800" y="2667000"/>
            <a:ext cx="914400" cy="28956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114800" y="43434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044033" y="3505200"/>
            <a:ext cx="7884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b="1" dirty="0"/>
              <a:t>Client </a:t>
            </a:r>
          </a:p>
          <a:p>
            <a:pPr algn="ctr">
              <a:buFontTx/>
              <a:buNone/>
            </a:pPr>
            <a:r>
              <a:rPr kumimoji="0" lang="en-US" b="1" dirty="0"/>
              <a:t>App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667000" y="3276600"/>
            <a:ext cx="33214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T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A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N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S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P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O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sz="1600" b="1">
                <a:solidFill>
                  <a:srgbClr val="FF0000"/>
                </a:solidFill>
              </a:rPr>
              <a:t>T </a:t>
            </a:r>
          </a:p>
          <a:p>
            <a:pPr>
              <a:buFontTx/>
              <a:buNone/>
            </a:pPr>
            <a:endParaRPr kumimoji="0" lang="en-US" sz="1600" b="1">
              <a:solidFill>
                <a:srgbClr val="FF0000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781800" y="3200400"/>
            <a:ext cx="33214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T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A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N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S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P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O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sz="1600" b="1" dirty="0">
                <a:solidFill>
                  <a:srgbClr val="92D050"/>
                </a:solidFill>
              </a:rPr>
              <a:t>T </a:t>
            </a:r>
          </a:p>
          <a:p>
            <a:pPr>
              <a:buFontTx/>
              <a:buNone/>
            </a:pPr>
            <a:endParaRPr kumimoji="0" lang="en-US" sz="1600" b="1" dirty="0">
              <a:solidFill>
                <a:srgbClr val="92D05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429000" y="3352800"/>
            <a:ext cx="3946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N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E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T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W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O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K </a:t>
            </a:r>
          </a:p>
          <a:p>
            <a:pPr>
              <a:buFontTx/>
              <a:buNone/>
            </a:pPr>
            <a:endParaRPr kumimoji="0" lang="en-US" b="1" dirty="0">
              <a:solidFill>
                <a:srgbClr val="FF0000"/>
              </a:solidFill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096000" y="3352800"/>
            <a:ext cx="3946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N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E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T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W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O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R</a:t>
            </a:r>
          </a:p>
          <a:p>
            <a:pPr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K </a:t>
            </a:r>
          </a:p>
          <a:p>
            <a:pPr>
              <a:buFontTx/>
              <a:buNone/>
            </a:pPr>
            <a:endParaRPr kumimoji="0" lang="en-US" b="1" dirty="0">
              <a:solidFill>
                <a:srgbClr val="FF0000"/>
              </a:solidFill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114800" y="4495800"/>
            <a:ext cx="15954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kumimoji="0" lang="en-US" b="1" dirty="0"/>
              <a:t>Application specific</a:t>
            </a:r>
          </a:p>
          <a:p>
            <a:pPr algn="ctr">
              <a:buFontTx/>
              <a:buNone/>
            </a:pPr>
            <a:r>
              <a:rPr kumimoji="0" lang="en-US" b="1" dirty="0"/>
              <a:t>proprietary messages </a:t>
            </a:r>
          </a:p>
          <a:p>
            <a:pPr algn="ctr">
              <a:buFontTx/>
              <a:buNone/>
            </a:pPr>
            <a:endParaRPr kumimoji="0" lang="en-US" b="1" dirty="0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315200" y="3429000"/>
            <a:ext cx="731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dirty="0">
                <a:solidFill>
                  <a:schemeClr val="bg1"/>
                </a:solidFill>
              </a:rPr>
              <a:t>MOM</a:t>
            </a:r>
            <a:endParaRPr kumimoji="0" lang="en-US" sz="1400" dirty="0">
              <a:solidFill>
                <a:schemeClr val="bg1"/>
              </a:solidFill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828800" y="3429000"/>
            <a:ext cx="731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>
                <a:solidFill>
                  <a:schemeClr val="bg1"/>
                </a:solidFill>
              </a:rPr>
              <a:t>MOM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1713200" y="3733800"/>
            <a:ext cx="9058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1600" dirty="0">
                <a:solidFill>
                  <a:schemeClr val="bg1"/>
                </a:solidFill>
              </a:rPr>
              <a:t>With</a:t>
            </a:r>
          </a:p>
          <a:p>
            <a:pPr algn="ctr">
              <a:buFontTx/>
              <a:buNone/>
            </a:pPr>
            <a:r>
              <a:rPr kumimoji="0" lang="en-US" sz="1600" dirty="0">
                <a:solidFill>
                  <a:schemeClr val="bg1"/>
                </a:solidFill>
              </a:rPr>
              <a:t>message</a:t>
            </a:r>
          </a:p>
          <a:p>
            <a:pPr algn="ctr">
              <a:buFontTx/>
              <a:buNone/>
            </a:pPr>
            <a:r>
              <a:rPr kumimoji="0" lang="en-US" sz="1600" dirty="0">
                <a:solidFill>
                  <a:schemeClr val="bg1"/>
                </a:solidFill>
              </a:rPr>
              <a:t>queue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167354" y="3733800"/>
            <a:ext cx="81798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1400" dirty="0">
                <a:solidFill>
                  <a:srgbClr val="FF0000"/>
                </a:solidFill>
              </a:rPr>
              <a:t>With</a:t>
            </a:r>
          </a:p>
          <a:p>
            <a:pPr algn="ctr">
              <a:buFontTx/>
              <a:buNone/>
            </a:pPr>
            <a:r>
              <a:rPr kumimoji="0" lang="en-US" sz="1400" dirty="0">
                <a:solidFill>
                  <a:srgbClr val="FF0000"/>
                </a:solidFill>
              </a:rPr>
              <a:t>message</a:t>
            </a:r>
          </a:p>
          <a:p>
            <a:pPr algn="ctr">
              <a:buFontTx/>
              <a:buNone/>
            </a:pPr>
            <a:r>
              <a:rPr kumimoji="0" lang="en-US" sz="1400" dirty="0">
                <a:solidFill>
                  <a:srgbClr val="FF0000"/>
                </a:solidFill>
              </a:rPr>
              <a:t>queue</a:t>
            </a:r>
          </a:p>
        </p:txBody>
      </p:sp>
    </p:spTree>
    <p:extLst>
      <p:ext uri="{BB962C8B-B14F-4D97-AF65-F5344CB8AC3E}">
        <p14:creationId xmlns:p14="http://schemas.microsoft.com/office/powerpoint/2010/main" val="32013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OBJECT REQUEST BROKER (ORB)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ORB’s overcome; machine, software and vendors are no boundaries for the ORB.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Major functionality includes:</a:t>
            </a:r>
          </a:p>
          <a:p>
            <a:pPr lvl="1"/>
            <a:r>
              <a:rPr lang="en-US" sz="2800" dirty="0" smtClean="0"/>
              <a:t>location </a:t>
            </a:r>
            <a:r>
              <a:rPr lang="en-US" sz="2800" dirty="0"/>
              <a:t>and activation of remote objects</a:t>
            </a:r>
          </a:p>
          <a:p>
            <a:pPr lvl="1"/>
            <a:r>
              <a:rPr lang="en-US" sz="2800" dirty="0"/>
              <a:t>communication between clients and objects</a:t>
            </a:r>
          </a:p>
          <a:p>
            <a:pPr lvl="1"/>
            <a:r>
              <a:rPr lang="en-US" sz="2800" dirty="0" smtClean="0"/>
              <a:t>interface definition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OBJECT REQUEST BROKER (ORB)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ORB’s overcome; machine, software and vendors are no boundaries for the ORB.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Major </a:t>
            </a:r>
            <a:r>
              <a:rPr lang="en-US" sz="4000" dirty="0"/>
              <a:t>functionality includes:</a:t>
            </a:r>
          </a:p>
          <a:p>
            <a:pPr lvl="1"/>
            <a:r>
              <a:rPr lang="en-US" sz="3600" dirty="0" smtClean="0"/>
              <a:t>interface definition</a:t>
            </a:r>
          </a:p>
          <a:p>
            <a:pPr lvl="1"/>
            <a:r>
              <a:rPr lang="en-US" sz="3600" dirty="0" smtClean="0"/>
              <a:t>location </a:t>
            </a:r>
            <a:r>
              <a:rPr lang="en-US" sz="3600" dirty="0"/>
              <a:t>and activation of remote objects</a:t>
            </a:r>
          </a:p>
          <a:p>
            <a:pPr lvl="1"/>
            <a:r>
              <a:rPr lang="en-US" sz="3600" dirty="0"/>
              <a:t>communication between clients and objects</a:t>
            </a:r>
          </a:p>
          <a:p>
            <a:pPr lvl="1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ORB ARCHITECTURE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5562600" y="3429000"/>
            <a:ext cx="1447800" cy="1447800"/>
          </a:xfrm>
          <a:prstGeom prst="line">
            <a:avLst/>
          </a:prstGeom>
          <a:noFill/>
          <a:ln w="28575">
            <a:solidFill>
              <a:srgbClr val="E2022D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4724400" y="3962400"/>
            <a:ext cx="0" cy="1371600"/>
          </a:xfrm>
          <a:prstGeom prst="line">
            <a:avLst/>
          </a:prstGeom>
          <a:noFill/>
          <a:ln w="28575">
            <a:solidFill>
              <a:srgbClr val="E2022D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4191000" y="2667000"/>
            <a:ext cx="1225550" cy="690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>
              <a:buFontTx/>
              <a:buNone/>
            </a:pPr>
            <a:r>
              <a:rPr lang="en-US" sz="36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ORB!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752600" y="4876800"/>
            <a:ext cx="1676400" cy="914400"/>
          </a:xfrm>
          <a:prstGeom prst="flowChartAlternateProcess">
            <a:avLst/>
          </a:prstGeom>
          <a:solidFill>
            <a:srgbClr val="8484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1981200" cy="914400"/>
          </a:xfrm>
          <a:prstGeom prst="rect">
            <a:avLst/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81200" y="5029200"/>
            <a:ext cx="11474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3200" dirty="0">
                <a:solidFill>
                  <a:schemeClr val="bg1"/>
                </a:solidFill>
              </a:rPr>
              <a:t>Client</a:t>
            </a:r>
            <a:endParaRPr kumimoji="0" lang="en-US" sz="32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984459" y="4953000"/>
            <a:ext cx="21280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400" dirty="0">
                <a:solidFill>
                  <a:srgbClr val="FEF934"/>
                </a:solidFill>
              </a:rPr>
              <a:t>Remote Service</a:t>
            </a:r>
          </a:p>
          <a:p>
            <a:pPr algn="ctr">
              <a:buFontTx/>
              <a:buNone/>
            </a:pPr>
            <a:r>
              <a:rPr kumimoji="0" lang="en-US" sz="2400" dirty="0">
                <a:solidFill>
                  <a:srgbClr val="FEF934"/>
                </a:solidFill>
              </a:rPr>
              <a:t>(object)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429000" y="5334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514600" y="3429000"/>
            <a:ext cx="12192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633241" y="3357563"/>
            <a:ext cx="14750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400" dirty="0">
                <a:latin typeface="Courier New" pitchFamily="49" charset="0"/>
              </a:rPr>
              <a:t>Request</a:t>
            </a:r>
          </a:p>
          <a:p>
            <a:pPr algn="ctr">
              <a:buFontTx/>
              <a:buNone/>
            </a:pPr>
            <a:r>
              <a:rPr kumimoji="0" lang="en-US" sz="2400" dirty="0">
                <a:latin typeface="Courier New" pitchFamily="49" charset="0"/>
              </a:rPr>
              <a:t>Service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417825" y="3429000"/>
            <a:ext cx="16594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400">
                <a:latin typeface="Courier New" pitchFamily="49" charset="0"/>
              </a:rPr>
              <a:t>activate</a:t>
            </a:r>
          </a:p>
          <a:p>
            <a:pPr algn="ctr">
              <a:buFontTx/>
              <a:buNone/>
            </a:pPr>
            <a:r>
              <a:rPr kumimoji="0" lang="en-US" sz="2400">
                <a:latin typeface="Courier New" pitchFamily="49" charset="0"/>
              </a:rPr>
              <a:t>Service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618190" y="4267200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000" dirty="0">
                <a:latin typeface="Courier New" pitchFamily="49" charset="0"/>
              </a:rPr>
              <a:t>Establish</a:t>
            </a:r>
          </a:p>
          <a:p>
            <a:pPr algn="ctr">
              <a:buFontTx/>
              <a:buNone/>
            </a:pPr>
            <a:r>
              <a:rPr kumimoji="0" lang="en-US" sz="2000" dirty="0">
                <a:latin typeface="Courier New" pitchFamily="49" charset="0"/>
              </a:rPr>
              <a:t>connection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633250" y="5410200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400" dirty="0">
                <a:latin typeface="Courier New" pitchFamily="49" charset="0"/>
              </a:rPr>
              <a:t>communicate</a:t>
            </a:r>
          </a:p>
        </p:txBody>
      </p:sp>
    </p:spTree>
    <p:extLst>
      <p:ext uri="{BB962C8B-B14F-4D97-AF65-F5344CB8AC3E}">
        <p14:creationId xmlns:p14="http://schemas.microsoft.com/office/powerpoint/2010/main" val="12893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1" y="1905000"/>
            <a:ext cx="6553200" cy="120032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0"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THANK YOU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" y="2362200"/>
            <a:ext cx="9890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MIDDLEWARE TECHNOLOGIES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2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INTRODUCTION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8"/>
                </a:solidFill>
              </a:rPr>
              <a:t>Middleware is connectivity software that provides a mechanism for processes to interact with other processes running on multiple networked machines.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8"/>
                </a:solidFill>
              </a:rPr>
              <a:t>Middleware Application Programming Interfaces provide a more functional set of capabilities than the OS and </a:t>
            </a:r>
            <a:r>
              <a:rPr lang="en-US" sz="3200" dirty="0" smtClean="0">
                <a:solidFill>
                  <a:srgbClr val="000008"/>
                </a:solidFill>
              </a:rPr>
              <a:t>Network </a:t>
            </a:r>
            <a:r>
              <a:rPr lang="en-US" sz="3200" dirty="0">
                <a:solidFill>
                  <a:srgbClr val="000008"/>
                </a:solidFill>
              </a:rPr>
              <a:t>services provide on </a:t>
            </a:r>
            <a:r>
              <a:rPr lang="en-US" sz="3200" dirty="0" smtClean="0">
                <a:solidFill>
                  <a:srgbClr val="000008"/>
                </a:solidFill>
              </a:rPr>
              <a:t>their  OWN</a:t>
            </a:r>
            <a:endParaRPr lang="en-US" sz="3200" dirty="0">
              <a:solidFill>
                <a:srgbClr val="0000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437" y="381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MIDDLEWARE ARCHITECTURE</a:t>
            </a:r>
            <a:endParaRPr lang="en-US" dirty="0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905000" y="3048000"/>
            <a:ext cx="5791200" cy="457200"/>
          </a:xfrm>
          <a:prstGeom prst="rect">
            <a:avLst/>
          </a:prstGeom>
          <a:solidFill>
            <a:srgbClr val="8484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905000" y="3429000"/>
            <a:ext cx="5791200" cy="685800"/>
          </a:xfrm>
          <a:prstGeom prst="rect">
            <a:avLst/>
          </a:prstGeom>
          <a:solidFill>
            <a:srgbClr val="0A0A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638800" y="4572000"/>
            <a:ext cx="1752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209800" y="4572000"/>
            <a:ext cx="17526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5638800" y="4876800"/>
            <a:ext cx="1752600" cy="1066800"/>
          </a:xfrm>
          <a:prstGeom prst="rect">
            <a:avLst/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209800" y="4876800"/>
            <a:ext cx="1752600" cy="1066800"/>
          </a:xfrm>
          <a:prstGeom prst="rect">
            <a:avLst/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286000" y="4876800"/>
            <a:ext cx="15922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kumimoji="0" lang="en-US"/>
              <a:t>Platform</a:t>
            </a:r>
          </a:p>
          <a:p>
            <a:pPr>
              <a:buFontTx/>
              <a:buChar char="–"/>
            </a:pPr>
            <a:r>
              <a:rPr kumimoji="0" lang="en-US"/>
              <a:t> OS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791200" y="4876800"/>
            <a:ext cx="15922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kumimoji="0" lang="en-US"/>
              <a:t>Platform</a:t>
            </a:r>
          </a:p>
          <a:p>
            <a:pPr>
              <a:buFontTx/>
              <a:buChar char="–"/>
            </a:pPr>
            <a:r>
              <a:rPr kumimoji="0" lang="en-US"/>
              <a:t> OS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057400" y="3581400"/>
            <a:ext cx="543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2000" dirty="0">
                <a:solidFill>
                  <a:schemeClr val="bg1"/>
                </a:solidFill>
              </a:rPr>
              <a:t>Middleware (</a:t>
            </a:r>
            <a:r>
              <a:rPr kumimoji="0" lang="en-US" sz="2000" b="1" dirty="0">
                <a:solidFill>
                  <a:schemeClr val="bg1"/>
                </a:solidFill>
              </a:rPr>
              <a:t>Distributed</a:t>
            </a:r>
            <a:r>
              <a:rPr kumimoji="0" lang="en-US" sz="2000" dirty="0">
                <a:solidFill>
                  <a:schemeClr val="bg1"/>
                </a:solidFill>
              </a:rPr>
              <a:t> </a:t>
            </a:r>
            <a:r>
              <a:rPr kumimoji="0" lang="en-US" sz="2000" b="1" dirty="0">
                <a:solidFill>
                  <a:schemeClr val="bg1"/>
                </a:solidFill>
              </a:rPr>
              <a:t>Systems Services</a:t>
            </a:r>
            <a:r>
              <a:rPr kumimoji="0" lang="en-US" sz="20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1905000" y="3429000"/>
            <a:ext cx="57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4191000" y="29718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0" lang="en-US" sz="2400" b="1">
                <a:solidFill>
                  <a:schemeClr val="bg1"/>
                </a:solidFill>
              </a:rPr>
              <a:t>API’s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2133600" y="4572000"/>
            <a:ext cx="184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400" b="1"/>
              <a:t>Platform Interface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562600" y="4572000"/>
            <a:ext cx="184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400" b="1"/>
              <a:t>Platform Interface</a:t>
            </a: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 flipV="1">
            <a:off x="3048000" y="4114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6477000" y="4114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 flipV="1">
            <a:off x="35052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V="1">
            <a:off x="60960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2819400" y="1828800"/>
            <a:ext cx="1295400" cy="838200"/>
          </a:xfrm>
          <a:prstGeom prst="rect">
            <a:avLst/>
          </a:prstGeom>
          <a:solidFill>
            <a:srgbClr val="CE26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kumimoji="0" lang="en-US" sz="1400" b="1">
                <a:solidFill>
                  <a:schemeClr val="bg1"/>
                </a:solidFill>
              </a:rPr>
              <a:t>Application</a:t>
            </a:r>
            <a:endParaRPr kumimoji="0" lang="en-US"/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5410200" y="1828800"/>
            <a:ext cx="1295400" cy="838200"/>
          </a:xfrm>
          <a:prstGeom prst="rect">
            <a:avLst/>
          </a:prstGeom>
          <a:solidFill>
            <a:srgbClr val="CE26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Tx/>
              <a:buNone/>
            </a:pPr>
            <a:r>
              <a:rPr kumimoji="0" lang="en-US" sz="1400" b="1">
                <a:solidFill>
                  <a:schemeClr val="bg1"/>
                </a:solidFill>
              </a:rPr>
              <a:t>Application</a:t>
            </a:r>
            <a:endParaRPr kumimoji="0" lang="en-US"/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5638800" y="5943600"/>
            <a:ext cx="1752600" cy="304800"/>
          </a:xfrm>
          <a:prstGeom prst="rect">
            <a:avLst/>
          </a:prstGeom>
          <a:solidFill>
            <a:srgbClr val="FEF9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5562600" y="5943600"/>
            <a:ext cx="183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400" b="1"/>
              <a:t>Network Interface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2209800" y="5943600"/>
            <a:ext cx="1752600" cy="304800"/>
          </a:xfrm>
          <a:prstGeom prst="rect">
            <a:avLst/>
          </a:prstGeom>
          <a:solidFill>
            <a:srgbClr val="FEF9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2133600" y="5943600"/>
            <a:ext cx="183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sz="1400" b="1"/>
              <a:t>Network Interface</a:t>
            </a:r>
          </a:p>
        </p:txBody>
      </p:sp>
    </p:spTree>
    <p:extLst>
      <p:ext uri="{BB962C8B-B14F-4D97-AF65-F5344CB8AC3E}">
        <p14:creationId xmlns:p14="http://schemas.microsoft.com/office/powerpoint/2010/main" val="11211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TYPES OF MIDDLEWARE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There are four basic types of middleware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Transaction Processing Monitor (TP)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Remote Procedure Call (RPC)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Message-Oriented Middleware (MOM)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Object Request Broker (ORB)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73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TRANSACTION PROCESSING (TP)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TP can provide the following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control transaction applications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provide business logic/rules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database updates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Transaction Processing Architecture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2362200" y="3733800"/>
            <a:ext cx="1066800" cy="152400"/>
          </a:xfrm>
          <a:prstGeom prst="leftRightArrow">
            <a:avLst>
              <a:gd name="adj1" fmla="val 50000"/>
              <a:gd name="adj2" fmla="val 140000"/>
            </a:avLst>
          </a:prstGeom>
          <a:solidFill>
            <a:srgbClr val="0000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352800" y="2895600"/>
            <a:ext cx="1981200" cy="1600200"/>
          </a:xfrm>
          <a:prstGeom prst="cube">
            <a:avLst>
              <a:gd name="adj" fmla="val 25000"/>
            </a:avLst>
          </a:prstGeom>
          <a:solidFill>
            <a:srgbClr val="CE26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5181600" y="3810000"/>
            <a:ext cx="1981200" cy="1524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rgbClr val="0000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5181600" y="3505200"/>
            <a:ext cx="1981200" cy="1524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rgbClr val="0000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7115175" y="2286000"/>
            <a:ext cx="1533525" cy="2667000"/>
          </a:xfrm>
          <a:prstGeom prst="can">
            <a:avLst>
              <a:gd name="adj" fmla="val 34863"/>
            </a:avLst>
          </a:prstGeom>
          <a:solidFill>
            <a:srgbClr val="4E944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WordArt 16"/>
          <p:cNvSpPr>
            <a:spLocks noChangeArrowheads="1" noChangeShapeType="1" noTextEdit="1"/>
          </p:cNvSpPr>
          <p:nvPr/>
        </p:nvSpPr>
        <p:spPr bwMode="auto">
          <a:xfrm>
            <a:off x="7239000" y="3276600"/>
            <a:ext cx="120015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773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352800" y="3505200"/>
            <a:ext cx="17456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8"/>
              </a:buClr>
              <a:buSzPct val="55000"/>
              <a:buFontTx/>
              <a:buNone/>
            </a:pPr>
            <a:r>
              <a:rPr kumimoji="0" lang="en-US" sz="2400" dirty="0"/>
              <a:t>TP</a:t>
            </a:r>
            <a:r>
              <a:rPr kumimoji="0" lang="en-US" dirty="0"/>
              <a:t> </a:t>
            </a:r>
            <a:r>
              <a:rPr kumimoji="0" lang="en-US" sz="2800" dirty="0"/>
              <a:t>Monitor</a:t>
            </a:r>
            <a:endParaRPr kumimoji="0" lang="en-US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994786" y="2815686"/>
            <a:ext cx="15064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000" dirty="0"/>
              <a:t>Transaction</a:t>
            </a:r>
            <a:endParaRPr kumimoji="0" lang="en-US" sz="1600" dirty="0"/>
          </a:p>
          <a:p>
            <a:pPr algn="ctr">
              <a:buFontTx/>
              <a:buNone/>
            </a:pPr>
            <a:r>
              <a:rPr kumimoji="0" lang="en-US" sz="2800" dirty="0"/>
              <a:t>Requests</a:t>
            </a:r>
            <a:endParaRPr kumimoji="0" lang="en-US" sz="1600" dirty="0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309260" y="2331308"/>
            <a:ext cx="173060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kumimoji="0" lang="en-US" sz="2800" dirty="0"/>
              <a:t>Processing</a:t>
            </a:r>
            <a:endParaRPr kumimoji="0" lang="en-US" dirty="0"/>
          </a:p>
          <a:p>
            <a:pPr algn="ctr">
              <a:buFontTx/>
              <a:buNone/>
            </a:pPr>
            <a:r>
              <a:rPr kumimoji="0" lang="en-US" dirty="0"/>
              <a:t>Routines</a:t>
            </a:r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1143000" y="3231184"/>
            <a:ext cx="1143000" cy="126461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sz="2800" dirty="0" smtClean="0"/>
              <a:t>CLient</a:t>
            </a:r>
            <a:endParaRPr kumimoji="0" lang="en-US" sz="2800" dirty="0"/>
          </a:p>
        </p:txBody>
      </p:sp>
    </p:spTree>
    <p:extLst>
      <p:ext uri="{BB962C8B-B14F-4D97-AF65-F5344CB8AC3E}">
        <p14:creationId xmlns:p14="http://schemas.microsoft.com/office/powerpoint/2010/main" val="38489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REMOTE PROCEDURE CALL (RPC)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RPC is a client/server mechanism that allows the program to be distributed across multiple platforms.</a:t>
            </a:r>
          </a:p>
          <a:p>
            <a:r>
              <a:rPr lang="en-US" sz="3600" dirty="0"/>
              <a:t>RPC’s reduce the complexity of a system that spans multiple operating systems and network protocols by hiding OS and network interface details from the programmer.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16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REMOTE PROCEDURE CALL (CONT’D)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RPC’s are usually implemented by:</a:t>
            </a:r>
          </a:p>
          <a:p>
            <a:pPr lvl="1"/>
            <a:r>
              <a:rPr lang="en-US" sz="3200" dirty="0"/>
              <a:t>proprietary products</a:t>
            </a:r>
          </a:p>
          <a:p>
            <a:pPr lvl="1"/>
            <a:r>
              <a:rPr lang="en-US" sz="3200" dirty="0"/>
              <a:t>proprietary development tools that create client server stubs</a:t>
            </a:r>
          </a:p>
          <a:p>
            <a:r>
              <a:rPr lang="en-US" sz="3600" dirty="0"/>
              <a:t>Most RPC implementations use a synchronous (call/wait) protocol to communicate between client and server.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462</Words>
  <Application>Microsoft Office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SEMINOR </vt:lpstr>
      <vt:lpstr>PowerPoint Presentation</vt:lpstr>
      <vt:lpstr>INTRODUCTION</vt:lpstr>
      <vt:lpstr>MIDDLEWARE ARCHITECTURE</vt:lpstr>
      <vt:lpstr>TYPES OF MIDDLEWARE</vt:lpstr>
      <vt:lpstr>TRANSACTION PROCESSING (TP)</vt:lpstr>
      <vt:lpstr>Transaction Processing Architecture</vt:lpstr>
      <vt:lpstr>REMOTE PROCEDURE CALL (RPC)</vt:lpstr>
      <vt:lpstr>REMOTE PROCEDURE CALL (CONT’D)</vt:lpstr>
      <vt:lpstr>RPC ARCHITECTURE</vt:lpstr>
      <vt:lpstr>MESSAGE ORIENTED MIDDLEWARE (MOM)</vt:lpstr>
      <vt:lpstr>MOM  ARCHITECTURE</vt:lpstr>
      <vt:lpstr>OBJECT REQUEST BROKER (ORB)</vt:lpstr>
      <vt:lpstr>OBJECT REQUEST BROKER (ORB)</vt:lpstr>
      <vt:lpstr>ORB ARCHITECTURE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</dc:title>
  <dc:creator>Lakshmi-Ram</dc:creator>
  <cp:lastModifiedBy>Lakshmi-Ram</cp:lastModifiedBy>
  <cp:revision>19</cp:revision>
  <dcterms:created xsi:type="dcterms:W3CDTF">2013-11-11T09:07:48Z</dcterms:created>
  <dcterms:modified xsi:type="dcterms:W3CDTF">2014-02-12T03:45:54Z</dcterms:modified>
</cp:coreProperties>
</file>